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302" r:id="rId4"/>
    <p:sldId id="303" r:id="rId5"/>
    <p:sldId id="304" r:id="rId6"/>
    <p:sldId id="305" r:id="rId7"/>
    <p:sldId id="283" r:id="rId8"/>
    <p:sldId id="278" r:id="rId9"/>
    <p:sldId id="268" r:id="rId10"/>
    <p:sldId id="284" r:id="rId11"/>
    <p:sldId id="285" r:id="rId12"/>
    <p:sldId id="301" r:id="rId13"/>
    <p:sldId id="308" r:id="rId14"/>
    <p:sldId id="309" r:id="rId15"/>
    <p:sldId id="310" r:id="rId16"/>
    <p:sldId id="307" r:id="rId17"/>
    <p:sldId id="311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79" r:id="rId28"/>
    <p:sldId id="273" r:id="rId29"/>
    <p:sldId id="275" r:id="rId30"/>
    <p:sldId id="296" r:id="rId31"/>
    <p:sldId id="297" r:id="rId32"/>
    <p:sldId id="298" r:id="rId33"/>
    <p:sldId id="299" r:id="rId34"/>
    <p:sldId id="300" r:id="rId35"/>
    <p:sldId id="276" r:id="rId36"/>
    <p:sldId id="262" r:id="rId37"/>
    <p:sldId id="264" r:id="rId38"/>
    <p:sldId id="312" r:id="rId39"/>
    <p:sldId id="313" r:id="rId40"/>
    <p:sldId id="318" r:id="rId41"/>
    <p:sldId id="319" r:id="rId42"/>
    <p:sldId id="320" r:id="rId43"/>
    <p:sldId id="321" r:id="rId44"/>
    <p:sldId id="322" r:id="rId45"/>
    <p:sldId id="323" r:id="rId46"/>
    <p:sldId id="324" r:id="rId47"/>
  </p:sldIdLst>
  <p:sldSz cx="9144000" cy="5720080" type="screen16x10"/>
  <p:notesSz cx="6858000" cy="9144000"/>
  <p:defaultTextStyle>
    <a:defPPr>
      <a:defRPr lang="zh-CN"/>
    </a:defPPr>
    <a:lvl1pPr marL="0" lvl="0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4400" b="0" i="0" u="none" kern="1200" baseline="0">
        <a:solidFill>
          <a:srgbClr val="FF3300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4400" b="0" i="0" u="none" kern="1200" baseline="0">
        <a:solidFill>
          <a:srgbClr val="FF3300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4400" b="0" i="0" u="none" kern="1200" baseline="0">
        <a:solidFill>
          <a:srgbClr val="FF3300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4400" b="0" i="0" u="none" kern="1200" baseline="0">
        <a:solidFill>
          <a:srgbClr val="FF3300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4400" b="0" i="0" u="none" kern="1200" baseline="0">
        <a:solidFill>
          <a:srgbClr val="FF3300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4400" b="0" i="0" u="none" kern="1200" baseline="0">
        <a:solidFill>
          <a:srgbClr val="FF3300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4400" b="0" i="0" u="none" kern="1200" baseline="0">
        <a:solidFill>
          <a:srgbClr val="FF3300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4400" b="0" i="0" u="none" kern="1200" baseline="0">
        <a:solidFill>
          <a:srgbClr val="FF3300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4400" b="0" i="0" u="none" kern="1200" baseline="0">
        <a:solidFill>
          <a:srgbClr val="FF3300"/>
        </a:solidFill>
        <a:latin typeface="Times New Roman" panose="020206030504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33"/>
    <a:srgbClr val="FF0000"/>
    <a:srgbClr val="660066"/>
    <a:srgbClr val="000066"/>
    <a:srgbClr val="006600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7"/>
    <p:restoredTop sz="94660"/>
  </p:normalViewPr>
  <p:slideViewPr>
    <p:cSldViewPr showGuides="1">
      <p:cViewPr varScale="1">
        <p:scale>
          <a:sx n="63" d="100"/>
          <a:sy n="63" d="100"/>
        </p:scale>
        <p:origin x="656" y="92"/>
      </p:cViewPr>
      <p:guideLst>
        <p:guide orient="horz" pos="180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Group 2"/>
          <p:cNvGrpSpPr/>
          <p:nvPr/>
        </p:nvGrpSpPr>
        <p:grpSpPr>
          <a:xfrm>
            <a:off x="0" y="556150"/>
            <a:ext cx="8459788" cy="5164251"/>
            <a:chOff x="0" y="420"/>
            <a:chExt cx="5329" cy="3900"/>
          </a:xfrm>
        </p:grpSpPr>
        <p:sp>
          <p:nvSpPr>
            <p:cNvPr id="3081" name="Rectangle 3"/>
            <p:cNvSpPr/>
            <p:nvPr/>
          </p:nvSpPr>
          <p:spPr>
            <a:xfrm>
              <a:off x="432" y="420"/>
              <a:ext cx="4897" cy="3480"/>
            </a:xfrm>
            <a:prstGeom prst="rect">
              <a:avLst/>
            </a:prstGeom>
            <a:gradFill rotWithShape="0">
              <a:gsLst>
                <a:gs pos="0">
                  <a:srgbClr val="FFEFD1">
                    <a:alpha val="100000"/>
                  </a:srgbClr>
                </a:gs>
                <a:gs pos="64999">
                  <a:srgbClr val="F0EBD5">
                    <a:alpha val="100000"/>
                  </a:srgbClr>
                </a:gs>
                <a:gs pos="100000">
                  <a:srgbClr val="D1C39F">
                    <a:alpha val="10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01600" cap="flat" cmpd="sng">
              <a:solidFill>
                <a:srgbClr val="8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3670" dirty="0"/>
            </a:p>
          </p:txBody>
        </p:sp>
        <p:pic>
          <p:nvPicPr>
            <p:cNvPr id="3082" name="Picture 4" descr="花1-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63"/>
                </a:clrFrom>
                <a:clrTo>
                  <a:srgbClr val="FFFF63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2112"/>
              <a:ext cx="1036" cy="11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3" name="Picture 5" descr="花2-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CC6B34"/>
                </a:clrFrom>
                <a:clrTo>
                  <a:srgbClr val="CC6B34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2763"/>
              <a:ext cx="2627" cy="155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5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06800"/>
            <a:ext cx="7772400" cy="9534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241560"/>
            <a:ext cx="6400800" cy="146188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11921"/>
            <a:ext cx="1905000" cy="38136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11921"/>
            <a:ext cx="2895600" cy="38136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11921"/>
            <a:ext cx="1905000" cy="38136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/>
            </a:pPr>
            <a:fld id="{D4A8FCDB-83BD-4D94-8E62-B0ABB8222C5D}" type="slidenum">
              <a:rPr kumimoji="0" lang="en-US" altLang="zh-CN" b="0" i="0" kern="1200" cap="none" spc="0" normalizeH="0" baseline="0" noProof="0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b="0" i="0" kern="1200" cap="none" spc="0" normalizeH="0" baseline="0" noProof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508480"/>
            <a:ext cx="1943100" cy="457632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508480"/>
            <a:ext cx="5676900" cy="457632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7032"/>
            <a:ext cx="7772400" cy="122617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41560"/>
            <a:ext cx="6400800" cy="1461880"/>
          </a:xfrm>
        </p:spPr>
        <p:txBody>
          <a:bodyPr/>
          <a:lstStyle>
            <a:lvl1pPr marL="0" indent="0" algn="ctr">
              <a:buNone/>
              <a:defRPr/>
            </a:lvl1pPr>
            <a:lvl2pPr marL="381635" indent="0" algn="ctr">
              <a:buNone/>
              <a:defRPr/>
            </a:lvl2pPr>
            <a:lvl3pPr marL="762635" indent="0" algn="ctr">
              <a:buNone/>
              <a:defRPr/>
            </a:lvl3pPr>
            <a:lvl4pPr marL="1144270" indent="0" algn="ctr">
              <a:buNone/>
              <a:defRPr/>
            </a:lvl4pPr>
            <a:lvl5pPr marL="1525270" indent="0" algn="ctr">
              <a:buNone/>
              <a:defRPr/>
            </a:lvl5pPr>
            <a:lvl6pPr marL="1906905" indent="0" algn="ctr">
              <a:buNone/>
              <a:defRPr/>
            </a:lvl6pPr>
            <a:lvl7pPr marL="2287905" indent="0" algn="ctr">
              <a:buNone/>
              <a:defRPr/>
            </a:lvl7pPr>
            <a:lvl8pPr marL="2669540" indent="0" algn="ctr">
              <a:buNone/>
              <a:defRPr/>
            </a:lvl8pPr>
            <a:lvl9pPr marL="3051175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5887"/>
            <a:ext cx="7772400" cy="1136135"/>
          </a:xfrm>
        </p:spPr>
        <p:txBody>
          <a:bodyPr anchor="t"/>
          <a:lstStyle>
            <a:lvl1pPr algn="l">
              <a:defRPr sz="3335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4550"/>
            <a:ext cx="7772400" cy="1251337"/>
          </a:xfrm>
        </p:spPr>
        <p:txBody>
          <a:bodyPr anchor="b"/>
          <a:lstStyle>
            <a:lvl1pPr marL="0" indent="0">
              <a:buNone/>
              <a:defRPr sz="1670"/>
            </a:lvl1pPr>
            <a:lvl2pPr marL="381635" indent="0">
              <a:buNone/>
              <a:defRPr sz="1500"/>
            </a:lvl2pPr>
            <a:lvl3pPr marL="762635" indent="0">
              <a:buNone/>
              <a:defRPr sz="1335"/>
            </a:lvl3pPr>
            <a:lvl4pPr marL="1144270" indent="0">
              <a:buNone/>
              <a:defRPr sz="1170"/>
            </a:lvl4pPr>
            <a:lvl5pPr marL="1525270" indent="0">
              <a:buNone/>
              <a:defRPr sz="1170"/>
            </a:lvl5pPr>
            <a:lvl6pPr marL="1906905" indent="0">
              <a:buNone/>
              <a:defRPr sz="1170"/>
            </a:lvl6pPr>
            <a:lvl7pPr marL="2287905" indent="0">
              <a:buNone/>
              <a:defRPr sz="1170"/>
            </a:lvl7pPr>
            <a:lvl8pPr marL="2669540" indent="0">
              <a:buNone/>
              <a:defRPr sz="1170"/>
            </a:lvl8pPr>
            <a:lvl9pPr marL="3051175" indent="0">
              <a:buNone/>
              <a:defRPr sz="117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4760"/>
            <a:ext cx="4038600" cy="3775200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7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4760"/>
            <a:ext cx="4038600" cy="3775200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7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0470"/>
            <a:ext cx="4040188" cy="53363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4109"/>
            <a:ext cx="4040188" cy="3295852"/>
          </a:xfrm>
        </p:spPr>
        <p:txBody>
          <a:bodyPr/>
          <a:lstStyle>
            <a:lvl1pPr>
              <a:defRPr sz="2000"/>
            </a:lvl1pPr>
            <a:lvl2pPr>
              <a:defRPr sz="1670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80470"/>
            <a:ext cx="4041775" cy="53363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4109"/>
            <a:ext cx="4041775" cy="3295852"/>
          </a:xfrm>
        </p:spPr>
        <p:txBody>
          <a:bodyPr/>
          <a:lstStyle>
            <a:lvl1pPr>
              <a:defRPr sz="2000"/>
            </a:lvl1pPr>
            <a:lvl2pPr>
              <a:defRPr sz="1670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757"/>
            <a:ext cx="3008313" cy="969290"/>
          </a:xfrm>
        </p:spPr>
        <p:txBody>
          <a:bodyPr anchor="b"/>
          <a:lstStyle>
            <a:lvl1pPr algn="l">
              <a:defRPr sz="167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757"/>
            <a:ext cx="5111750" cy="4882203"/>
          </a:xfrm>
        </p:spPr>
        <p:txBody>
          <a:bodyPr/>
          <a:lstStyle>
            <a:lvl1pPr>
              <a:defRPr sz="2670"/>
            </a:lvl1pPr>
            <a:lvl2pPr>
              <a:defRPr sz="2335"/>
            </a:lvl2pPr>
            <a:lvl3pPr>
              <a:defRPr sz="2000"/>
            </a:lvl3pPr>
            <a:lvl4pPr>
              <a:defRPr sz="1670"/>
            </a:lvl4pPr>
            <a:lvl5pPr>
              <a:defRPr sz="1670"/>
            </a:lvl5pPr>
            <a:lvl6pPr>
              <a:defRPr sz="1670"/>
            </a:lvl6pPr>
            <a:lvl7pPr>
              <a:defRPr sz="1670"/>
            </a:lvl7pPr>
            <a:lvl8pPr>
              <a:defRPr sz="1670"/>
            </a:lvl8pPr>
            <a:lvl9pPr>
              <a:defRPr sz="167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7047"/>
            <a:ext cx="3008313" cy="3912913"/>
          </a:xfrm>
        </p:spPr>
        <p:txBody>
          <a:bodyPr/>
          <a:lstStyle>
            <a:lvl1pPr marL="0" indent="0">
              <a:buNone/>
              <a:defRPr sz="1170"/>
            </a:lvl1pPr>
            <a:lvl2pPr marL="381635" indent="0">
              <a:buNone/>
              <a:defRPr sz="1000"/>
            </a:lvl2pPr>
            <a:lvl3pPr marL="762635" indent="0">
              <a:buNone/>
              <a:defRPr sz="835"/>
            </a:lvl3pPr>
            <a:lvl4pPr marL="1144270" indent="0">
              <a:buNone/>
              <a:defRPr sz="750"/>
            </a:lvl4pPr>
            <a:lvl5pPr marL="1525270" indent="0">
              <a:buNone/>
              <a:defRPr sz="750"/>
            </a:lvl5pPr>
            <a:lvl6pPr marL="1906905" indent="0">
              <a:buNone/>
              <a:defRPr sz="750"/>
            </a:lvl6pPr>
            <a:lvl7pPr marL="2287905" indent="0">
              <a:buNone/>
              <a:defRPr sz="750"/>
            </a:lvl7pPr>
            <a:lvl8pPr marL="2669540" indent="0">
              <a:buNone/>
              <a:defRPr sz="750"/>
            </a:lvl8pPr>
            <a:lvl9pPr marL="305117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4280"/>
            <a:ext cx="5486400" cy="472728"/>
          </a:xfrm>
        </p:spPr>
        <p:txBody>
          <a:bodyPr anchor="b"/>
          <a:lstStyle>
            <a:lvl1pPr algn="l">
              <a:defRPr sz="167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28"/>
            <a:ext cx="5486400" cy="343224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670"/>
            </a:lvl1pPr>
            <a:lvl2pPr marL="381635" indent="0">
              <a:buNone/>
              <a:defRPr sz="2335"/>
            </a:lvl2pPr>
            <a:lvl3pPr marL="762635" indent="0">
              <a:buNone/>
              <a:defRPr sz="2000"/>
            </a:lvl3pPr>
            <a:lvl4pPr marL="1144270" indent="0">
              <a:buNone/>
              <a:defRPr sz="1670"/>
            </a:lvl4pPr>
            <a:lvl5pPr marL="1525270" indent="0">
              <a:buNone/>
              <a:defRPr sz="1670"/>
            </a:lvl5pPr>
            <a:lvl6pPr marL="1906905" indent="0">
              <a:buNone/>
              <a:defRPr sz="1670"/>
            </a:lvl6pPr>
            <a:lvl7pPr marL="2287905" indent="0">
              <a:buNone/>
              <a:defRPr sz="1670"/>
            </a:lvl7pPr>
            <a:lvl8pPr marL="2669540" indent="0">
              <a:buNone/>
              <a:defRPr sz="1670"/>
            </a:lvl8pPr>
            <a:lvl9pPr marL="3051175" indent="0">
              <a:buNone/>
              <a:defRPr sz="167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7008"/>
            <a:ext cx="5486400" cy="671352"/>
          </a:xfrm>
        </p:spPr>
        <p:txBody>
          <a:bodyPr/>
          <a:lstStyle>
            <a:lvl1pPr marL="0" indent="0">
              <a:buNone/>
              <a:defRPr sz="1170"/>
            </a:lvl1pPr>
            <a:lvl2pPr marL="381635" indent="0">
              <a:buNone/>
              <a:defRPr sz="1000"/>
            </a:lvl2pPr>
            <a:lvl3pPr marL="762635" indent="0">
              <a:buNone/>
              <a:defRPr sz="835"/>
            </a:lvl3pPr>
            <a:lvl4pPr marL="1144270" indent="0">
              <a:buNone/>
              <a:defRPr sz="750"/>
            </a:lvl4pPr>
            <a:lvl5pPr marL="1525270" indent="0">
              <a:buNone/>
              <a:defRPr sz="750"/>
            </a:lvl5pPr>
            <a:lvl6pPr marL="1906905" indent="0">
              <a:buNone/>
              <a:defRPr sz="750"/>
            </a:lvl6pPr>
            <a:lvl7pPr marL="2287905" indent="0">
              <a:buNone/>
              <a:defRPr sz="750"/>
            </a:lvl7pPr>
            <a:lvl8pPr marL="2669540" indent="0">
              <a:buNone/>
              <a:defRPr sz="750"/>
            </a:lvl8pPr>
            <a:lvl9pPr marL="305117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9081"/>
            <a:ext cx="2057400" cy="4880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9081"/>
            <a:ext cx="6019800" cy="4880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5887"/>
            <a:ext cx="7772400" cy="1136135"/>
          </a:xfrm>
        </p:spPr>
        <p:txBody>
          <a:bodyPr anchor="t"/>
          <a:lstStyle>
            <a:lvl1pPr algn="l">
              <a:defRPr sz="3335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4550"/>
            <a:ext cx="7772400" cy="1251337"/>
          </a:xfrm>
        </p:spPr>
        <p:txBody>
          <a:bodyPr anchor="b"/>
          <a:lstStyle>
            <a:lvl1pPr marL="0" indent="0">
              <a:buNone/>
              <a:defRPr sz="1670"/>
            </a:lvl1pPr>
            <a:lvl2pPr marL="381635" indent="0">
              <a:buNone/>
              <a:defRPr sz="1500"/>
            </a:lvl2pPr>
            <a:lvl3pPr marL="762635" indent="0">
              <a:buNone/>
              <a:defRPr sz="1335"/>
            </a:lvl3pPr>
            <a:lvl4pPr marL="1144270" indent="0">
              <a:buNone/>
              <a:defRPr sz="1170"/>
            </a:lvl4pPr>
            <a:lvl5pPr marL="1525270" indent="0">
              <a:buNone/>
              <a:defRPr sz="1170"/>
            </a:lvl5pPr>
            <a:lvl6pPr marL="1906905" indent="0">
              <a:buNone/>
              <a:defRPr sz="1170"/>
            </a:lvl6pPr>
            <a:lvl7pPr marL="2287905" indent="0">
              <a:buNone/>
              <a:defRPr sz="1170"/>
            </a:lvl7pPr>
            <a:lvl8pPr marL="2669540" indent="0">
              <a:buNone/>
              <a:defRPr sz="1170"/>
            </a:lvl8pPr>
            <a:lvl9pPr marL="3051175" indent="0">
              <a:buNone/>
              <a:defRPr sz="117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52560"/>
            <a:ext cx="3810000" cy="3432240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7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52560"/>
            <a:ext cx="3810000" cy="3432240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7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9081"/>
            <a:ext cx="8229600" cy="9534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0470"/>
            <a:ext cx="4040188" cy="53363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4109"/>
            <a:ext cx="4040188" cy="3295852"/>
          </a:xfrm>
        </p:spPr>
        <p:txBody>
          <a:bodyPr/>
          <a:lstStyle>
            <a:lvl1pPr>
              <a:defRPr sz="2000"/>
            </a:lvl1pPr>
            <a:lvl2pPr>
              <a:defRPr sz="1670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80470"/>
            <a:ext cx="4041775" cy="53363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4109"/>
            <a:ext cx="4041775" cy="3295852"/>
          </a:xfrm>
        </p:spPr>
        <p:txBody>
          <a:bodyPr/>
          <a:lstStyle>
            <a:lvl1pPr>
              <a:defRPr sz="2000"/>
            </a:lvl1pPr>
            <a:lvl2pPr>
              <a:defRPr sz="1670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757"/>
            <a:ext cx="3008313" cy="969290"/>
          </a:xfrm>
        </p:spPr>
        <p:txBody>
          <a:bodyPr anchor="b"/>
          <a:lstStyle>
            <a:lvl1pPr algn="l">
              <a:defRPr sz="167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757"/>
            <a:ext cx="5111750" cy="4882203"/>
          </a:xfrm>
        </p:spPr>
        <p:txBody>
          <a:bodyPr/>
          <a:lstStyle>
            <a:lvl1pPr>
              <a:defRPr sz="2670"/>
            </a:lvl1pPr>
            <a:lvl2pPr>
              <a:defRPr sz="2335"/>
            </a:lvl2pPr>
            <a:lvl3pPr>
              <a:defRPr sz="2000"/>
            </a:lvl3pPr>
            <a:lvl4pPr>
              <a:defRPr sz="1670"/>
            </a:lvl4pPr>
            <a:lvl5pPr>
              <a:defRPr sz="1670"/>
            </a:lvl5pPr>
            <a:lvl6pPr>
              <a:defRPr sz="1670"/>
            </a:lvl6pPr>
            <a:lvl7pPr>
              <a:defRPr sz="1670"/>
            </a:lvl7pPr>
            <a:lvl8pPr>
              <a:defRPr sz="1670"/>
            </a:lvl8pPr>
            <a:lvl9pPr>
              <a:defRPr sz="167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7047"/>
            <a:ext cx="3008313" cy="3912913"/>
          </a:xfrm>
        </p:spPr>
        <p:txBody>
          <a:bodyPr/>
          <a:lstStyle>
            <a:lvl1pPr marL="0" indent="0">
              <a:buNone/>
              <a:defRPr sz="1170"/>
            </a:lvl1pPr>
            <a:lvl2pPr marL="381635" indent="0">
              <a:buNone/>
              <a:defRPr sz="1000"/>
            </a:lvl2pPr>
            <a:lvl3pPr marL="762635" indent="0">
              <a:buNone/>
              <a:defRPr sz="835"/>
            </a:lvl3pPr>
            <a:lvl4pPr marL="1144270" indent="0">
              <a:buNone/>
              <a:defRPr sz="750"/>
            </a:lvl4pPr>
            <a:lvl5pPr marL="1525270" indent="0">
              <a:buNone/>
              <a:defRPr sz="750"/>
            </a:lvl5pPr>
            <a:lvl6pPr marL="1906905" indent="0">
              <a:buNone/>
              <a:defRPr sz="750"/>
            </a:lvl6pPr>
            <a:lvl7pPr marL="2287905" indent="0">
              <a:buNone/>
              <a:defRPr sz="750"/>
            </a:lvl7pPr>
            <a:lvl8pPr marL="2669540" indent="0">
              <a:buNone/>
              <a:defRPr sz="750"/>
            </a:lvl8pPr>
            <a:lvl9pPr marL="305117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4280"/>
            <a:ext cx="5486400" cy="472728"/>
          </a:xfrm>
        </p:spPr>
        <p:txBody>
          <a:bodyPr anchor="b"/>
          <a:lstStyle>
            <a:lvl1pPr algn="l">
              <a:defRPr sz="167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28"/>
            <a:ext cx="5486400" cy="343224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670"/>
            </a:lvl1pPr>
            <a:lvl2pPr marL="381635" indent="0">
              <a:buNone/>
              <a:defRPr sz="2335"/>
            </a:lvl2pPr>
            <a:lvl3pPr marL="762635" indent="0">
              <a:buNone/>
              <a:defRPr sz="2000"/>
            </a:lvl3pPr>
            <a:lvl4pPr marL="1144270" indent="0">
              <a:buNone/>
              <a:defRPr sz="1670"/>
            </a:lvl4pPr>
            <a:lvl5pPr marL="1525270" indent="0">
              <a:buNone/>
              <a:defRPr sz="1670"/>
            </a:lvl5pPr>
            <a:lvl6pPr marL="1906905" indent="0">
              <a:buNone/>
              <a:defRPr sz="1670"/>
            </a:lvl6pPr>
            <a:lvl7pPr marL="2287905" indent="0">
              <a:buNone/>
              <a:defRPr sz="1670"/>
            </a:lvl7pPr>
            <a:lvl8pPr marL="2669540" indent="0">
              <a:buNone/>
              <a:defRPr sz="1670"/>
            </a:lvl8pPr>
            <a:lvl9pPr marL="3051175" indent="0">
              <a:buNone/>
              <a:defRPr sz="167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7008"/>
            <a:ext cx="5486400" cy="671352"/>
          </a:xfrm>
        </p:spPr>
        <p:txBody>
          <a:bodyPr/>
          <a:lstStyle>
            <a:lvl1pPr marL="0" indent="0">
              <a:buNone/>
              <a:defRPr sz="1170"/>
            </a:lvl1pPr>
            <a:lvl2pPr marL="381635" indent="0">
              <a:buNone/>
              <a:defRPr sz="1000"/>
            </a:lvl2pPr>
            <a:lvl3pPr marL="762635" indent="0">
              <a:buNone/>
              <a:defRPr sz="835"/>
            </a:lvl3pPr>
            <a:lvl4pPr marL="1144270" indent="0">
              <a:buNone/>
              <a:defRPr sz="750"/>
            </a:lvl4pPr>
            <a:lvl5pPr marL="1525270" indent="0">
              <a:buNone/>
              <a:defRPr sz="750"/>
            </a:lvl5pPr>
            <a:lvl6pPr marL="1906905" indent="0">
              <a:buNone/>
              <a:defRPr sz="750"/>
            </a:lvl6pPr>
            <a:lvl7pPr marL="2287905" indent="0">
              <a:buNone/>
              <a:defRPr sz="750"/>
            </a:lvl7pPr>
            <a:lvl8pPr marL="2669540" indent="0">
              <a:buNone/>
              <a:defRPr sz="750"/>
            </a:lvl8pPr>
            <a:lvl9pPr marL="305117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4.pn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>
            <a:off x="-228600" y="556150"/>
            <a:ext cx="8688388" cy="5164251"/>
            <a:chOff x="-144" y="420"/>
            <a:chExt cx="5473" cy="3900"/>
          </a:xfrm>
        </p:grpSpPr>
        <p:sp>
          <p:nvSpPr>
            <p:cNvPr id="1032" name="Rectangle 3"/>
            <p:cNvSpPr/>
            <p:nvPr/>
          </p:nvSpPr>
          <p:spPr>
            <a:xfrm>
              <a:off x="432" y="420"/>
              <a:ext cx="4897" cy="3480"/>
            </a:xfrm>
            <a:prstGeom prst="rect">
              <a:avLst/>
            </a:prstGeom>
            <a:gradFill rotWithShape="0">
              <a:gsLst>
                <a:gs pos="0">
                  <a:srgbClr val="FFEFD1">
                    <a:alpha val="100000"/>
                  </a:srgbClr>
                </a:gs>
                <a:gs pos="64999">
                  <a:srgbClr val="F0EBD5">
                    <a:alpha val="100000"/>
                  </a:srgbClr>
                </a:gs>
                <a:gs pos="100000">
                  <a:srgbClr val="D1C39F">
                    <a:alpha val="10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01600" cap="flat" cmpd="sng">
              <a:solidFill>
                <a:srgbClr val="8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>
                <a:spcBef>
                  <a:spcPct val="20000"/>
                </a:spcBef>
              </a:pPr>
              <a:endParaRPr lang="zh-CN" altLang="en-US" sz="367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pic>
          <p:nvPicPr>
            <p:cNvPr id="1033" name="Picture 4" descr="花1-2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63"/>
                </a:clrFrom>
                <a:clrTo>
                  <a:srgbClr val="FFFF63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4" y="2352"/>
              <a:ext cx="787" cy="9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34" name="Picture 5" descr="花2-2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D6BDBD"/>
                </a:clrFrom>
                <a:clrTo>
                  <a:srgbClr val="D6BDB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44" y="3097"/>
              <a:ext cx="2383" cy="122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11921"/>
            <a:ext cx="1905000" cy="381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17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11921"/>
            <a:ext cx="2895600" cy="381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17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11921"/>
            <a:ext cx="1905000" cy="381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defRPr kumimoji="0" sz="117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435DDC-F199-47B0-B398-F94F4A36E0A8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Rectangle 9"/>
          <p:cNvSpPr>
            <a:spLocks noGrp="1"/>
          </p:cNvSpPr>
          <p:nvPr>
            <p:ph type="title"/>
          </p:nvPr>
        </p:nvSpPr>
        <p:spPr>
          <a:xfrm>
            <a:off x="685800" y="508480"/>
            <a:ext cx="7772400" cy="953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Grp="1"/>
          </p:cNvSpPr>
          <p:nvPr>
            <p:ph type="body" idx="1"/>
          </p:nvPr>
        </p:nvSpPr>
        <p:spPr>
          <a:xfrm>
            <a:off x="685800" y="1652560"/>
            <a:ext cx="7772400" cy="343224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7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285750" indent="-285115" algn="l" rtl="0" eaLnBrk="0" fontAlgn="base" hangingPunct="0">
        <a:spcBef>
          <a:spcPts val="80"/>
        </a:spcBef>
        <a:spcAft>
          <a:spcPct val="0"/>
        </a:spcAft>
        <a:buChar char="•"/>
        <a:defRPr kumimoji="1" sz="2670">
          <a:solidFill>
            <a:schemeClr val="tx1"/>
          </a:solidFill>
          <a:latin typeface="+mn-lt"/>
          <a:ea typeface="+mn-ea"/>
          <a:cs typeface="+mn-cs"/>
        </a:defRPr>
      </a:lvl1pPr>
      <a:lvl2pPr marL="619760" indent="-237490" algn="l" rtl="0" eaLnBrk="0" fontAlgn="base" hangingPunct="0">
        <a:spcBef>
          <a:spcPts val="80"/>
        </a:spcBef>
        <a:spcAft>
          <a:spcPct val="0"/>
        </a:spcAft>
        <a:buChar char="–"/>
        <a:defRPr kumimoji="1" sz="2335">
          <a:solidFill>
            <a:schemeClr val="tx1"/>
          </a:solidFill>
          <a:latin typeface="+mn-lt"/>
          <a:ea typeface="+mn-ea"/>
        </a:defRPr>
      </a:lvl2pPr>
      <a:lvl3pPr marL="953135" indent="-189865" algn="l" rtl="0" eaLnBrk="0" fontAlgn="base" hangingPunct="0">
        <a:spcBef>
          <a:spcPts val="8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34770" indent="-189865" algn="l" rtl="0" eaLnBrk="0" fontAlgn="base" hangingPunct="0">
        <a:spcBef>
          <a:spcPts val="80"/>
        </a:spcBef>
        <a:spcAft>
          <a:spcPct val="0"/>
        </a:spcAft>
        <a:buChar char="–"/>
        <a:defRPr kumimoji="1" sz="1670">
          <a:solidFill>
            <a:schemeClr val="tx1"/>
          </a:solidFill>
          <a:latin typeface="+mn-lt"/>
          <a:ea typeface="+mn-ea"/>
        </a:defRPr>
      </a:lvl4pPr>
      <a:lvl5pPr marL="1716405" indent="-189865" algn="l" rtl="0" eaLnBrk="0" fontAlgn="base" hangingPunct="0">
        <a:spcBef>
          <a:spcPts val="80"/>
        </a:spcBef>
        <a:spcAft>
          <a:spcPct val="0"/>
        </a:spcAft>
        <a:buChar char="»"/>
        <a:defRPr kumimoji="1" sz="1670">
          <a:solidFill>
            <a:schemeClr val="tx1"/>
          </a:solidFill>
          <a:latin typeface="+mn-lt"/>
          <a:ea typeface="+mn-ea"/>
        </a:defRPr>
      </a:lvl5pPr>
      <a:lvl6pPr marL="2097405" indent="-189865" algn="l" rtl="0" fontAlgn="base">
        <a:spcBef>
          <a:spcPts val="80"/>
        </a:spcBef>
        <a:spcAft>
          <a:spcPct val="0"/>
        </a:spcAft>
        <a:buChar char="»"/>
        <a:defRPr kumimoji="1" sz="1670">
          <a:solidFill>
            <a:schemeClr val="tx1"/>
          </a:solidFill>
          <a:latin typeface="+mn-lt"/>
          <a:ea typeface="+mn-ea"/>
        </a:defRPr>
      </a:lvl6pPr>
      <a:lvl7pPr marL="2479040" indent="-189865" algn="l" rtl="0" fontAlgn="base">
        <a:spcBef>
          <a:spcPts val="80"/>
        </a:spcBef>
        <a:spcAft>
          <a:spcPct val="0"/>
        </a:spcAft>
        <a:buChar char="»"/>
        <a:defRPr kumimoji="1" sz="1670">
          <a:solidFill>
            <a:schemeClr val="tx1"/>
          </a:solidFill>
          <a:latin typeface="+mn-lt"/>
          <a:ea typeface="+mn-ea"/>
        </a:defRPr>
      </a:lvl7pPr>
      <a:lvl8pPr marL="2860040" indent="-189865" algn="l" rtl="0" fontAlgn="base">
        <a:spcBef>
          <a:spcPts val="80"/>
        </a:spcBef>
        <a:spcAft>
          <a:spcPct val="0"/>
        </a:spcAft>
        <a:buChar char="»"/>
        <a:defRPr kumimoji="1" sz="1670">
          <a:solidFill>
            <a:schemeClr val="tx1"/>
          </a:solidFill>
          <a:latin typeface="+mn-lt"/>
          <a:ea typeface="+mn-ea"/>
        </a:defRPr>
      </a:lvl8pPr>
      <a:lvl9pPr marL="3241675" indent="-189865" algn="l" rtl="0" fontAlgn="base">
        <a:spcBef>
          <a:spcPts val="80"/>
        </a:spcBef>
        <a:spcAft>
          <a:spcPct val="0"/>
        </a:spcAft>
        <a:buChar char="»"/>
        <a:defRPr kumimoji="1" sz="167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5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6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7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954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5117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29081"/>
            <a:ext cx="8229600" cy="953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457200" y="1334760"/>
            <a:ext cx="8229600" cy="3775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9272"/>
            <a:ext cx="2133600" cy="397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kumimoji="0" sz="117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9272"/>
            <a:ext cx="2895600" cy="397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defRPr kumimoji="0" sz="117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9272"/>
            <a:ext cx="2133600" cy="397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defRPr kumimoji="0" sz="117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CD76B-7E48-49AB-8619-7A9A92BD9379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7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85750" indent="-285115" algn="l" rtl="0" eaLnBrk="0" fontAlgn="base" hangingPunct="0">
        <a:spcBef>
          <a:spcPts val="80"/>
        </a:spcBef>
        <a:spcAft>
          <a:spcPct val="0"/>
        </a:spcAft>
        <a:buChar char="•"/>
        <a:defRPr sz="2670">
          <a:solidFill>
            <a:schemeClr val="tx1"/>
          </a:solidFill>
          <a:latin typeface="+mn-lt"/>
          <a:ea typeface="+mn-ea"/>
          <a:cs typeface="+mn-cs"/>
        </a:defRPr>
      </a:lvl1pPr>
      <a:lvl2pPr marL="619760" indent="-237490" algn="l" rtl="0" eaLnBrk="0" fontAlgn="base" hangingPunct="0">
        <a:spcBef>
          <a:spcPts val="80"/>
        </a:spcBef>
        <a:spcAft>
          <a:spcPct val="0"/>
        </a:spcAft>
        <a:buChar char="–"/>
        <a:defRPr sz="2335">
          <a:solidFill>
            <a:schemeClr val="tx1"/>
          </a:solidFill>
          <a:latin typeface="+mn-lt"/>
          <a:ea typeface="+mn-ea"/>
        </a:defRPr>
      </a:lvl2pPr>
      <a:lvl3pPr marL="953135" indent="-189865" algn="l" rtl="0" eaLnBrk="0" fontAlgn="base" hangingPunct="0">
        <a:spcBef>
          <a:spcPts val="8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334770" indent="-189865" algn="l" rtl="0" eaLnBrk="0" fontAlgn="base" hangingPunct="0">
        <a:spcBef>
          <a:spcPts val="80"/>
        </a:spcBef>
        <a:spcAft>
          <a:spcPct val="0"/>
        </a:spcAft>
        <a:buChar char="–"/>
        <a:defRPr sz="1670">
          <a:solidFill>
            <a:schemeClr val="tx1"/>
          </a:solidFill>
          <a:latin typeface="+mn-lt"/>
          <a:ea typeface="+mn-ea"/>
        </a:defRPr>
      </a:lvl4pPr>
      <a:lvl5pPr marL="1716405" indent="-189865" algn="l" rtl="0" eaLnBrk="0" fontAlgn="base" hangingPunct="0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5pPr>
      <a:lvl6pPr marL="2097405" indent="-189865" algn="l" rtl="0" fontAlgn="base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6pPr>
      <a:lvl7pPr marL="2479040" indent="-189865" algn="l" rtl="0" fontAlgn="base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7pPr>
      <a:lvl8pPr marL="2860040" indent="-189865" algn="l" rtl="0" fontAlgn="base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8pPr>
      <a:lvl9pPr marL="3241675" indent="-189865" algn="l" rtl="0" fontAlgn="base">
        <a:spcBef>
          <a:spcPts val="80"/>
        </a:spcBef>
        <a:spcAft>
          <a:spcPct val="0"/>
        </a:spcAft>
        <a:buChar char="»"/>
        <a:defRPr sz="167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5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6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7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954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5117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image" Target="../media/image13.GIF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4.wav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5.wav"/><Relationship Id="rId2" Type="http://schemas.openxmlformats.org/officeDocument/2006/relationships/image" Target="../media/image13.GIF"/><Relationship Id="rId1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audio" Target="../media/audio4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6.wav"/><Relationship Id="rId1" Type="http://schemas.openxmlformats.org/officeDocument/2006/relationships/audio" Target="../media/audio4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audio" Target="../media/audio4.wav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GIF"/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GIF"/><Relationship Id="rId1" Type="http://schemas.openxmlformats.org/officeDocument/2006/relationships/image" Target="../media/image17.jpe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6.jpeg"/><Relationship Id="rId4" Type="http://schemas.openxmlformats.org/officeDocument/2006/relationships/image" Target="../media/image13.GIF"/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audio" Target="../media/audio4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audio" Target="../media/audio4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audio" Target="../media/audio4.wav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GIF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3.GIF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3231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WordArt 2"/>
          <p:cNvSpPr>
            <a:spLocks noTextEdit="1"/>
          </p:cNvSpPr>
          <p:nvPr/>
        </p:nvSpPr>
        <p:spPr>
          <a:xfrm>
            <a:off x="974090" y="1238250"/>
            <a:ext cx="7000240" cy="133858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005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朗读课文，疏通文意</a:t>
            </a:r>
            <a:endParaRPr lang="zh-CN" altLang="en-US" sz="3005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272" tIns="38136" rIns="76272" bIns="38136" anchor="ctr"/>
          <a:p>
            <a:endParaRPr lang="zh-CN" altLang="en-US" dirty="0"/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12700" y="31750"/>
            <a:ext cx="9118600" cy="5657215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76272" tIns="38136" rIns="76272" bIns="38136" anchor="t"/>
          <a:p>
            <a:pPr lvl="2"/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水陆草木</a:t>
            </a:r>
            <a:r>
              <a:rPr lang="zh-CN" altLang="en-US" sz="36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</a:t>
            </a: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花，可爱者</a:t>
            </a:r>
            <a:r>
              <a:rPr lang="zh-CN" altLang="en-US" sz="36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甚蕃</a:t>
            </a: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600" b="1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之：结构助词，的。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甚：很。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蕃：多。</a:t>
            </a:r>
            <a:endParaRPr lang="zh-CN" altLang="en-US" sz="36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水上陆地上各种草木的花，可爱的很多。</a:t>
            </a:r>
            <a:endParaRPr lang="en-US" altLang="zh-CN" sz="3600" b="1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晋陶渊明</a:t>
            </a:r>
            <a:r>
              <a:rPr lang="zh-CN" altLang="en-US" sz="36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独</a:t>
            </a: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爱菊。</a:t>
            </a:r>
            <a:endParaRPr lang="en-US" altLang="zh-CN" sz="3600" b="1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独：只，唯独。</a:t>
            </a:r>
            <a:endParaRPr lang="zh-CN" altLang="en-US" sz="36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晋朝陶渊明只喜爱菊花。</a:t>
            </a:r>
            <a:endParaRPr lang="en-US" altLang="zh-CN" sz="3600" b="1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u="sng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李唐来，世人</a:t>
            </a:r>
            <a:r>
              <a:rPr lang="zh-CN" altLang="en-US" sz="36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甚</a:t>
            </a: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爱牡丹。</a:t>
            </a:r>
            <a:endParaRPr lang="en-US" altLang="zh-CN" sz="3600" b="1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甚：很。</a:t>
            </a:r>
            <a:endParaRPr lang="zh-CN" altLang="en-US" sz="36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自唐朝以来，世人大多喜欢牡丹。</a:t>
            </a:r>
            <a:endParaRPr lang="zh-CN" altLang="en-US" sz="3600" b="1" u="sng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80010" y="114300"/>
            <a:ext cx="9130030" cy="5225415"/>
          </a:xfrm>
          <a:ln>
            <a:solidFill>
              <a:schemeClr val="bg1"/>
            </a:solidFill>
          </a:ln>
        </p:spPr>
        <p:txBody>
          <a:bodyPr vert="horz" wrap="square" lIns="76272" tIns="38136" rIns="76272" bIns="38136" anchor="t"/>
          <a:p>
            <a:pPr marL="635" lvl="0" indent="0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予独爱莲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出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淤泥而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不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染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濯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清涟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而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不妖。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之：用于主谓之间，取消句子独立性。 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而：连词，表转折，却。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淤泥：河沟或池塘里积存的污泥。         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染：沾染（污秽）。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濯：洗。   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清涟：水清而有微波，这里指清水。   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妖：美丽而不端庄。  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我只喜爱莲从淤积的污泥里长出来却不受沾染，在清水里洗涤过，而不显得妖媚。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-32385" y="122555"/>
            <a:ext cx="9208770" cy="5225415"/>
          </a:xfrm>
        </p:spPr>
        <p:txBody>
          <a:bodyPr vert="horz" wrap="square" lIns="76272" tIns="38136" rIns="76272" bIns="38136" anchor="t"/>
          <a:p>
            <a:pPr marL="635" indent="0">
              <a:buNone/>
            </a:pP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中通外直，不蔓不枝，香远益清，亭亭净植。</a:t>
            </a:r>
            <a:endParaRPr lang="en-US" altLang="zh-CN" sz="3600" b="1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通：没有堵塞。 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蔓：名词活用作动词，生枝蔓。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枝：名词活用作动词，长枝节。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益：副词，更加。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亭亭：耸立的样子。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植：立。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635" indent="0">
              <a:buNone/>
            </a:pP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它的茎内空外直，不生枝蔓，不长枝节；香气远播，更加清雅，笔直地洁净地立在那。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3600" b="1" u="sng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2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2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2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29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29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29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44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44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44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59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charRg st="59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charRg st="59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68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charRg st="68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charRg st="68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8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charRg st="78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charRg st="78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83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charRg st="83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charRg st="83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-12065" y="1801495"/>
            <a:ext cx="8961120" cy="2877820"/>
          </a:xfrm>
        </p:spPr>
        <p:txBody>
          <a:bodyPr vert="horz" wrap="square" lIns="76272" tIns="38136" rIns="76272" bIns="38136" anchor="t"/>
          <a:p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予</a:t>
            </a:r>
            <a:r>
              <a:rPr lang="zh-CN" altLang="en-US" sz="36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谓</a:t>
            </a: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菊，花之</a:t>
            </a:r>
            <a:r>
              <a:rPr lang="zh-CN" altLang="en-US" sz="36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隐逸</a:t>
            </a: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者也；牡丹，花之富贵者也；莲，花之</a:t>
            </a:r>
            <a:r>
              <a:rPr lang="zh-CN" altLang="en-US" sz="36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君子</a:t>
            </a: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者也。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谓：以为，认为。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隐逸：指隐居的人。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君子：指品德高尚的人。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我认为菊花是花中的隐士；牡丹是花中富贵的花；莲花是花中的君子。 </a:t>
            </a:r>
            <a:endParaRPr lang="zh-CN" altLang="en-US" sz="36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12065" y="64135"/>
            <a:ext cx="9455150" cy="1737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 b="1" u="sng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可远观而不可</a:t>
            </a:r>
            <a:r>
              <a:rPr lang="zh-CN" altLang="en-US" sz="36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亵</a:t>
            </a:r>
            <a:r>
              <a:rPr lang="zh-CN" altLang="en-US" sz="3600" b="1" u="sng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玩焉。</a:t>
            </a:r>
            <a:endParaRPr lang="zh-CN" altLang="en-US" sz="3600" b="1" u="sng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亵：亲近而不庄重。焉：助词。亵玩：玩弄。</a:t>
            </a:r>
            <a:endParaRPr lang="en-US" altLang="zh-CN" sz="3600" b="1" u="sng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只能在远处观赏却不能轻易地玩弄。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endParaRPr lang="zh-CN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313055" y="83820"/>
            <a:ext cx="8632190" cy="5225415"/>
          </a:xfrm>
        </p:spPr>
        <p:txBody>
          <a:bodyPr vert="horz" wrap="square" lIns="76272" tIns="38136" rIns="76272" bIns="38136" anchor="t"/>
          <a:p>
            <a:endParaRPr lang="en-US" altLang="zh-CN" sz="3600" b="1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噫！菊之爱，陶后</a:t>
            </a:r>
            <a:r>
              <a:rPr lang="zh-CN" altLang="en-US" sz="36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鲜</a:t>
            </a:r>
            <a:r>
              <a:rPr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有闻。莲之爱，同予者何人？牡丹之爱，宜乎众矣。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鲜：少。   宜：应当。    众：多。 </a:t>
            </a:r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唉！对于菊花的喜爱，陶渊明以后就很少听到了。对于莲花的喜爱，像我一样的还有什么人呢</a:t>
            </a:r>
            <a:r>
              <a:rPr lang="en-US" altLang="zh-CN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对于牡丹的喜爱，人该是很多了。</a:t>
            </a:r>
            <a:endParaRPr lang="zh-CN" altLang="en-US" sz="36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4925" y="0"/>
            <a:ext cx="9214485" cy="5720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 Box 3"/>
          <p:cNvSpPr txBox="1"/>
          <p:nvPr/>
        </p:nvSpPr>
        <p:spPr>
          <a:xfrm>
            <a:off x="709930" y="339725"/>
            <a:ext cx="7999730" cy="5120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一、下列句中</a:t>
            </a:r>
            <a:r>
              <a:rPr lang="zh-CN" altLang="en-US" sz="4400" b="1" dirty="0">
                <a:solidFill>
                  <a:srgbClr val="D6009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红色</a:t>
            </a:r>
            <a:r>
              <a:rPr lang="zh-CN" altLang="en-US" sz="44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的词语解释正确的一项是</a:t>
            </a:r>
            <a:endParaRPr lang="zh-CN" altLang="en-US" sz="4400" b="1" dirty="0">
              <a:solidFill>
                <a:srgbClr val="66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44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4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、濯清莲而不</a:t>
            </a:r>
            <a:r>
              <a:rPr lang="zh-CN" altLang="en-US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妖</a:t>
            </a:r>
            <a:r>
              <a:rPr lang="zh-CN" altLang="en-US" sz="44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       ）</a:t>
            </a:r>
            <a:endParaRPr lang="zh-CN" altLang="en-US" sz="4400" b="1" dirty="0">
              <a:solidFill>
                <a:srgbClr val="66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、妖艳  </a:t>
            </a:r>
            <a:r>
              <a:rPr lang="en-US" altLang="zh-CN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、妖怪</a:t>
            </a:r>
            <a:endParaRPr lang="zh-CN" altLang="en-US" sz="4400" b="1" dirty="0">
              <a:solidFill>
                <a:srgbClr val="FF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en-US" altLang="zh-CN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、过分艳丽</a:t>
            </a:r>
            <a:endParaRPr lang="zh-CN" altLang="en-US" sz="4400" b="1" dirty="0">
              <a:solidFill>
                <a:srgbClr val="FF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2503170" y="2625725"/>
            <a:ext cx="984885" cy="8229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48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endParaRPr lang="en-US" altLang="zh-CN" sz="48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461" name="Picture 5" descr="1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20" y="4894121"/>
            <a:ext cx="508480" cy="4449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10" y="0"/>
            <a:ext cx="9154160" cy="5720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 Box 3"/>
          <p:cNvSpPr txBox="1"/>
          <p:nvPr/>
        </p:nvSpPr>
        <p:spPr>
          <a:xfrm>
            <a:off x="1233170" y="635635"/>
            <a:ext cx="6089650" cy="4450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400" b="1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、香远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益</a:t>
            </a:r>
            <a:r>
              <a:rPr lang="zh-CN" altLang="en-US" sz="4400" b="1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清（              ）</a:t>
            </a:r>
            <a:endParaRPr lang="zh-CN" altLang="en-US" sz="4400" b="1" dirty="0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、更加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、有意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、益处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4015345" y="1225360"/>
            <a:ext cx="1207640" cy="1005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60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A</a:t>
            </a:r>
            <a:endParaRPr lang="en-US" altLang="zh-CN" sz="6000" b="1" dirty="0">
              <a:solidFill>
                <a:srgbClr val="FF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" y="0"/>
            <a:ext cx="9244965" cy="5720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 Box 3"/>
          <p:cNvSpPr txBox="1"/>
          <p:nvPr/>
        </p:nvSpPr>
        <p:spPr>
          <a:xfrm>
            <a:off x="4826240" y="1144080"/>
            <a:ext cx="1207640" cy="447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endParaRPr lang="zh-CN" altLang="zh-CN" sz="2335" dirty="0">
              <a:ea typeface="华文行楷" panose="02010800040101010101" pitchFamily="2" charset="-122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314960" y="355600"/>
            <a:ext cx="7574915" cy="484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亭亭</a:t>
            </a:r>
            <a:r>
              <a:rPr lang="zh-CN" altLang="en-US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净植（             ）</a:t>
            </a:r>
            <a:endParaRPr lang="zh-CN" altLang="en-US" sz="4800" b="1" dirty="0">
              <a:solidFill>
                <a:srgbClr val="66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、亭子</a:t>
            </a:r>
            <a:endParaRPr lang="zh-CN" altLang="en-US" sz="4800" b="1" dirty="0">
              <a:solidFill>
                <a:srgbClr val="66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en-US" altLang="zh-CN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、耸立的样子</a:t>
            </a:r>
            <a:endParaRPr lang="zh-CN" altLang="en-US" sz="4800" b="1" dirty="0">
              <a:solidFill>
                <a:srgbClr val="66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en-US" altLang="zh-CN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48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、美丽的姿态</a:t>
            </a:r>
            <a:endParaRPr lang="zh-CN" altLang="en-US" sz="4800" b="1" dirty="0">
              <a:solidFill>
                <a:srgbClr val="66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3" name="Text Box 5"/>
          <p:cNvSpPr txBox="1"/>
          <p:nvPr/>
        </p:nvSpPr>
        <p:spPr>
          <a:xfrm>
            <a:off x="2111830" y="1144080"/>
            <a:ext cx="1779680" cy="1005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6000" b="1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B</a:t>
            </a:r>
            <a:endParaRPr lang="en-US" altLang="zh-CN" sz="6000" b="1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80" y="0"/>
            <a:ext cx="9234805" cy="5720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Text Box 3"/>
          <p:cNvSpPr txBox="1"/>
          <p:nvPr/>
        </p:nvSpPr>
        <p:spPr>
          <a:xfrm>
            <a:off x="6351680" y="699160"/>
            <a:ext cx="762720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2000" dirty="0"/>
          </a:p>
        </p:txBody>
      </p:sp>
      <p:sp>
        <p:nvSpPr>
          <p:cNvPr id="22532" name="Text Box 4"/>
          <p:cNvSpPr txBox="1"/>
          <p:nvPr/>
        </p:nvSpPr>
        <p:spPr>
          <a:xfrm>
            <a:off x="908050" y="436880"/>
            <a:ext cx="7773035" cy="4450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可远观而不可</a:t>
            </a:r>
            <a:r>
              <a:rPr lang="zh-CN" altLang="en-US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亵玩</a:t>
            </a: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焉</a:t>
            </a:r>
            <a:r>
              <a:rPr lang="zh-CN" altLang="en-US" sz="44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  ）</a:t>
            </a:r>
            <a:endParaRPr lang="zh-CN" altLang="en-US" sz="4400" b="1" dirty="0">
              <a:solidFill>
                <a:srgbClr val="FF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、玩耍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、玩弄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</a:t>
            </a: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、游玩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7" name="Text Box 5"/>
          <p:cNvSpPr txBox="1"/>
          <p:nvPr/>
        </p:nvSpPr>
        <p:spPr>
          <a:xfrm>
            <a:off x="5631410" y="1284355"/>
            <a:ext cx="1080520" cy="10058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6000" b="1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B</a:t>
            </a:r>
            <a:endParaRPr lang="en-US" altLang="zh-CN" sz="6000" b="1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2040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35" y="0"/>
            <a:ext cx="9123045" cy="5720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 Box 3"/>
          <p:cNvSpPr txBox="1"/>
          <p:nvPr/>
        </p:nvSpPr>
        <p:spPr>
          <a:xfrm>
            <a:off x="885030" y="1080760"/>
            <a:ext cx="5720401" cy="3657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、花之</a:t>
            </a:r>
            <a:r>
              <a:rPr lang="zh-CN" altLang="en-US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隐逸</a:t>
            </a: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者也</a:t>
            </a:r>
            <a:r>
              <a:rPr lang="zh-CN" altLang="en-US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                ）</a:t>
            </a:r>
            <a:endParaRPr lang="zh-CN" altLang="en-US" sz="3600" b="1" dirty="0">
              <a:solidFill>
                <a:srgbClr val="FF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en-US" altLang="zh-CN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、隐居</a:t>
            </a:r>
            <a:endParaRPr lang="zh-CN" altLang="en-US" sz="3600" b="1" dirty="0">
              <a:solidFill>
                <a:srgbClr val="FF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</a:t>
            </a:r>
            <a:r>
              <a:rPr lang="en-US" altLang="zh-CN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、隐藏</a:t>
            </a:r>
            <a:endParaRPr lang="zh-CN" altLang="en-US" sz="3600" b="1" dirty="0">
              <a:solidFill>
                <a:srgbClr val="FF33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</a:t>
            </a:r>
            <a:r>
              <a:rPr lang="en-US" altLang="zh-CN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3600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、逃跑</a:t>
            </a:r>
            <a:endParaRPr lang="zh-CN" altLang="en-US" sz="3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6" name="Text Box 4"/>
          <p:cNvSpPr txBox="1"/>
          <p:nvPr/>
        </p:nvSpPr>
        <p:spPr>
          <a:xfrm>
            <a:off x="5144040" y="1080520"/>
            <a:ext cx="1461880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endParaRPr lang="zh-CN" altLang="zh-CN" sz="2000" dirty="0"/>
          </a:p>
        </p:txBody>
      </p:sp>
      <p:sp>
        <p:nvSpPr>
          <p:cNvPr id="19461" name="Text Box 5"/>
          <p:cNvSpPr txBox="1"/>
          <p:nvPr/>
        </p:nvSpPr>
        <p:spPr>
          <a:xfrm>
            <a:off x="4263415" y="1673275"/>
            <a:ext cx="1461880" cy="8229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A</a:t>
            </a:r>
            <a:endParaRPr lang="en-US" altLang="zh-CN" sz="4800" b="1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" y="-635"/>
            <a:ext cx="9143365" cy="5720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Text Box 3"/>
          <p:cNvSpPr txBox="1"/>
          <p:nvPr/>
        </p:nvSpPr>
        <p:spPr>
          <a:xfrm>
            <a:off x="556260" y="681355"/>
            <a:ext cx="8633460" cy="4450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4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花之</a:t>
            </a: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君子</a:t>
            </a:r>
            <a:r>
              <a:rPr lang="zh-CN" altLang="en-US" sz="4400" b="1" dirty="0">
                <a:solidFill>
                  <a:srgbClr val="66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者也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                     ）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、品德高尚的人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、地位高的人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</a:t>
            </a:r>
            <a:r>
              <a:rPr lang="en-US" altLang="zh-CN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4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、丈夫</a:t>
            </a:r>
            <a:endParaRPr lang="zh-CN" altLang="en-US" sz="44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5199018" y="1380522"/>
            <a:ext cx="12712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5400" b="1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A</a:t>
            </a:r>
            <a:endParaRPr lang="en-US" altLang="zh-CN" sz="5400" b="1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204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Text Box 3"/>
          <p:cNvSpPr txBox="1"/>
          <p:nvPr/>
        </p:nvSpPr>
        <p:spPr>
          <a:xfrm>
            <a:off x="1552900" y="1702879"/>
            <a:ext cx="6038201" cy="2326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7</a:t>
            </a:r>
            <a:r>
              <a:rPr lang="zh-CN" altLang="en-US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、陶后</a:t>
            </a:r>
            <a:r>
              <a:rPr lang="zh-CN" altLang="en-US" sz="2670" b="1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鲜</a:t>
            </a:r>
            <a:r>
              <a:rPr lang="zh-CN" altLang="en-US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有闻（                                 ）</a:t>
            </a:r>
            <a:endParaRPr lang="zh-CN" altLang="en-US" sz="2670" b="1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</a:t>
            </a:r>
            <a:r>
              <a:rPr lang="en-US" altLang="zh-CN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A</a:t>
            </a:r>
            <a:r>
              <a:rPr lang="zh-CN" altLang="en-US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、新鲜</a:t>
            </a:r>
            <a:endParaRPr lang="zh-CN" altLang="en-US" sz="2670" b="1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        </a:t>
            </a:r>
            <a:r>
              <a:rPr lang="en-US" altLang="zh-CN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B</a:t>
            </a:r>
            <a:r>
              <a:rPr lang="zh-CN" altLang="en-US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、鲜艳</a:t>
            </a:r>
            <a:endParaRPr lang="zh-CN" altLang="en-US" sz="2670" b="1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               </a:t>
            </a:r>
            <a:r>
              <a:rPr lang="en-US" altLang="zh-CN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C</a:t>
            </a:r>
            <a:r>
              <a:rPr lang="zh-CN" altLang="en-US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、很少</a:t>
            </a:r>
            <a:endParaRPr lang="zh-CN" altLang="en-US" sz="2670" b="1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4572000" y="1716120"/>
            <a:ext cx="2161040" cy="5499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3005" b="1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C</a:t>
            </a:r>
            <a:endParaRPr lang="en-US" altLang="zh-CN" sz="3005" b="1" dirty="0">
              <a:solidFill>
                <a:srgbClr val="FF3399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204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Text Box 3"/>
          <p:cNvSpPr txBox="1"/>
          <p:nvPr/>
        </p:nvSpPr>
        <p:spPr>
          <a:xfrm>
            <a:off x="1552900" y="1396996"/>
            <a:ext cx="6038201" cy="293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000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8</a:t>
            </a:r>
            <a:r>
              <a:rPr lang="zh-CN" altLang="en-US" sz="2000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</a:t>
            </a:r>
            <a:r>
              <a:rPr lang="zh-CN" altLang="en-US" sz="2670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独爱莲</a:t>
            </a:r>
            <a:r>
              <a:rPr lang="zh-CN" altLang="en-US" sz="2670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之</a:t>
            </a:r>
            <a:r>
              <a:rPr lang="zh-CN" altLang="en-US" sz="2670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出淤泥而不染（                 ）</a:t>
            </a:r>
            <a:endParaRPr lang="zh-CN" altLang="en-US" sz="2670" dirty="0">
              <a:solidFill>
                <a:srgbClr val="FF3399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</a:t>
            </a:r>
            <a:r>
              <a:rPr lang="en-US" altLang="zh-CN" sz="2670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A</a:t>
            </a:r>
            <a:r>
              <a:rPr lang="zh-CN" altLang="en-US" sz="2670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、的</a:t>
            </a:r>
            <a:endParaRPr lang="zh-CN" altLang="en-US" sz="2670" dirty="0">
              <a:solidFill>
                <a:srgbClr val="66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</a:t>
            </a:r>
            <a:r>
              <a:rPr lang="en-US" altLang="zh-CN" sz="2670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B</a:t>
            </a:r>
            <a:r>
              <a:rPr lang="zh-CN" altLang="en-US" sz="2670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、代词指莲花</a:t>
            </a:r>
            <a:endParaRPr lang="zh-CN" altLang="en-US" sz="2670" dirty="0">
              <a:solidFill>
                <a:srgbClr val="66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  </a:t>
            </a:r>
            <a:r>
              <a:rPr lang="en-US" altLang="zh-CN" sz="2670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C</a:t>
            </a:r>
            <a:r>
              <a:rPr lang="zh-CN" altLang="en-US" sz="2670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、用在主谓之间取消句子                    </a:t>
            </a:r>
            <a:endParaRPr lang="zh-CN" altLang="en-US" sz="2670" dirty="0">
              <a:solidFill>
                <a:srgbClr val="66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       独立性</a:t>
            </a:r>
            <a:endParaRPr lang="zh-CN" altLang="en-US" sz="2670" dirty="0">
              <a:solidFill>
                <a:srgbClr val="66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5906760" y="1398320"/>
            <a:ext cx="1006367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67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C</a:t>
            </a:r>
            <a:endParaRPr lang="en-US" altLang="zh-CN" sz="2670" b="1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204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Text Box 3"/>
          <p:cNvSpPr txBox="1"/>
          <p:nvPr/>
        </p:nvSpPr>
        <p:spPr>
          <a:xfrm>
            <a:off x="1616460" y="1218233"/>
            <a:ext cx="5911081" cy="3300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005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9</a:t>
            </a:r>
            <a:r>
              <a:rPr lang="zh-CN" altLang="en-US" sz="3005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、水陆草木</a:t>
            </a:r>
            <a:r>
              <a:rPr lang="zh-CN" altLang="en-US" sz="3005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之</a:t>
            </a:r>
            <a:r>
              <a:rPr lang="zh-CN" altLang="en-US" sz="3005" dirty="0">
                <a:solidFill>
                  <a:srgbClr val="66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花</a:t>
            </a:r>
            <a:r>
              <a:rPr lang="zh-CN" altLang="en-US" sz="3005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（                      ）</a:t>
            </a:r>
            <a:endParaRPr lang="zh-CN" altLang="en-US" sz="3005" dirty="0">
              <a:solidFill>
                <a:srgbClr val="66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en-US" altLang="zh-CN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A</a:t>
            </a:r>
            <a:r>
              <a:rPr lang="zh-CN" altLang="en-US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、的</a:t>
            </a:r>
            <a:endParaRPr lang="zh-CN" altLang="en-US" sz="3005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</a:t>
            </a:r>
            <a:r>
              <a:rPr lang="en-US" altLang="zh-CN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B</a:t>
            </a:r>
            <a:r>
              <a:rPr lang="zh-CN" altLang="en-US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、代词，指莲花</a:t>
            </a:r>
            <a:endParaRPr lang="zh-CN" altLang="en-US" sz="3005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</a:t>
            </a:r>
            <a:r>
              <a:rPr lang="en-US" altLang="zh-CN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C</a:t>
            </a:r>
            <a:r>
              <a:rPr lang="zh-CN" altLang="en-US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、用在主谓之间，取 </a:t>
            </a:r>
            <a:endParaRPr lang="zh-CN" altLang="en-US" sz="3005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005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     消句子独立性</a:t>
            </a:r>
            <a:endParaRPr lang="zh-CN" altLang="en-US" sz="3005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3556" name="Text Box 4"/>
          <p:cNvSpPr txBox="1"/>
          <p:nvPr/>
        </p:nvSpPr>
        <p:spPr>
          <a:xfrm>
            <a:off x="5334720" y="1207640"/>
            <a:ext cx="120764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2670" b="1" dirty="0">
                <a:solidFill>
                  <a:srgbClr val="FF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A</a:t>
            </a:r>
            <a:endParaRPr lang="en-US" altLang="zh-CN" sz="2670" b="1" dirty="0">
              <a:solidFill>
                <a:srgbClr val="FF3399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27653" name="Picture 5" descr="1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200" y="4957681"/>
            <a:ext cx="572040" cy="508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656165" y="325755"/>
            <a:ext cx="5339041" cy="635600"/>
          </a:xfrm>
          <a:gradFill rotWithShape="0">
            <a:gsLst>
              <a:gs pos="0">
                <a:srgbClr val="FFFFCC">
                  <a:alpha val="100000"/>
                </a:srgbClr>
              </a:gs>
              <a:gs pos="50000">
                <a:srgbClr val="FFFFF0">
                  <a:alpha val="100000"/>
                </a:srgbClr>
              </a:gs>
              <a:gs pos="100000">
                <a:srgbClr val="FFFFCC">
                  <a:alpha val="100000"/>
                </a:srgbClr>
              </a:gs>
            </a:gsLst>
            <a:lin ang="5400000" scaled="1"/>
            <a:tileRect/>
          </a:gradFill>
          <a:ln>
            <a:solidFill>
              <a:srgbClr val="FF0000">
                <a:alpha val="100000"/>
              </a:srgbClr>
            </a:solidFill>
            <a:miter lim="800000"/>
          </a:ln>
        </p:spPr>
        <p:txBody>
          <a:bodyPr vert="horz" wrap="square" lIns="76272" tIns="38136" rIns="76272" bIns="38136" anchor="ctr"/>
          <a:p>
            <a:pPr algn="l" eaLnBrk="1" hangingPunct="1"/>
            <a:r>
              <a:rPr lang="zh-CN" altLang="en-US" dirty="0">
                <a:solidFill>
                  <a:srgbClr val="FF0000"/>
                </a:solidFill>
                <a:ea typeface="隶书" panose="02010509060101010101" pitchFamily="49" charset="-122"/>
              </a:rPr>
              <a:t>找出直接描写莲花的句子</a:t>
            </a:r>
            <a:endParaRPr lang="zh-CN" altLang="en-US" dirty="0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28675" name="Rectangle 3"/>
          <p:cNvSpPr>
            <a:spLocks noGrp="1"/>
          </p:cNvSpPr>
          <p:nvPr>
            <p:ph idx="1"/>
          </p:nvPr>
        </p:nvSpPr>
        <p:spPr>
          <a:xfrm>
            <a:off x="1394000" y="2288160"/>
            <a:ext cx="6483121" cy="2923760"/>
          </a:xfrm>
        </p:spPr>
        <p:txBody>
          <a:bodyPr vert="horz" wrap="square" lIns="76272" tIns="38136" rIns="76272" bIns="38136" anchor="t"/>
          <a:p>
            <a:pPr eaLnBrk="1" hangingPunct="1">
              <a:buNone/>
            </a:pPr>
            <a:r>
              <a:rPr lang="en-US" altLang="zh-CN" dirty="0"/>
              <a:t>        </a:t>
            </a:r>
            <a:endParaRPr lang="en-US" altLang="zh-CN" dirty="0">
              <a:solidFill>
                <a:srgbClr val="FF3300"/>
              </a:solidFill>
            </a:endParaRPr>
          </a:p>
        </p:txBody>
      </p:sp>
      <p:sp>
        <p:nvSpPr>
          <p:cNvPr id="27652" name="Rectangle 4"/>
          <p:cNvSpPr/>
          <p:nvPr/>
        </p:nvSpPr>
        <p:spPr>
          <a:xfrm>
            <a:off x="758190" y="1520190"/>
            <a:ext cx="7183120" cy="3444240"/>
          </a:xfrm>
          <a:prstGeom prst="rect">
            <a:avLst/>
          </a:prstGeom>
          <a:gradFill rotWithShape="0">
            <a:gsLst>
              <a:gs pos="0">
                <a:srgbClr val="FFFFEC"/>
              </a:gs>
              <a:gs pos="50000">
                <a:srgbClr val="FFFFCC"/>
              </a:gs>
              <a:gs pos="100000">
                <a:srgbClr val="FFFFEC"/>
              </a:gs>
            </a:gsLst>
            <a:lin ang="5400000" scaled="1"/>
            <a:tileRect/>
          </a:gra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4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4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予独爱莲之出淤泥而不染，濯清涟而不妖，中通外直，不蔓不枝，香远益清，亭亭净植，可远观而不可亵玩焉。</a:t>
            </a:r>
            <a:endParaRPr lang="zh-CN" altLang="en-US" sz="4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ldLvl="0" animBg="1"/>
      <p:bldP spid="2765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4817110" y="70485"/>
            <a:ext cx="4058920" cy="1124585"/>
          </a:xfrm>
          <a:gradFill rotWithShape="0">
            <a:gsLst>
              <a:gs pos="0">
                <a:srgbClr val="FFFFFF">
                  <a:alpha val="100000"/>
                </a:srgbClr>
              </a:gs>
              <a:gs pos="50000">
                <a:srgbClr val="CCFFFF">
                  <a:alpha val="100000"/>
                </a:srgbClr>
              </a:gs>
              <a:gs pos="100000">
                <a:srgbClr val="FFFFFF">
                  <a:alpha val="100000"/>
                </a:srgbClr>
              </a:gs>
            </a:gsLst>
            <a:lin ang="5400000" scaled="1"/>
            <a:tileRect/>
          </a:gradFill>
          <a:ln>
            <a:solidFill>
              <a:srgbClr val="FF0000">
                <a:alpha val="100000"/>
              </a:srgbClr>
            </a:solidFill>
            <a:miter lim="800000"/>
          </a:ln>
        </p:spPr>
        <p:txBody>
          <a:bodyPr vert="horz" wrap="square" lIns="76272" tIns="38136" rIns="76272" bIns="38136" anchor="ctr"/>
          <a:p>
            <a:pPr algn="l" eaLnBrk="1" hangingPunct="1"/>
            <a:r>
              <a:rPr lang="zh-CN" altLang="en-US" dirty="0">
                <a:solidFill>
                  <a:srgbClr val="FF0000"/>
                </a:solidFill>
                <a:ea typeface="隶书" panose="02010509060101010101" pitchFamily="49" charset="-122"/>
              </a:rPr>
              <a:t>作者分别从哪些方面描写莲花的？</a:t>
            </a:r>
            <a:endParaRPr lang="zh-CN" altLang="en-US" dirty="0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29699" name="Rectangle 3"/>
          <p:cNvSpPr>
            <a:spLocks noGrp="1"/>
          </p:cNvSpPr>
          <p:nvPr>
            <p:ph idx="1"/>
          </p:nvPr>
        </p:nvSpPr>
        <p:spPr>
          <a:xfrm>
            <a:off x="5144040" y="1016960"/>
            <a:ext cx="3241560" cy="381360"/>
          </a:xfrm>
        </p:spPr>
        <p:txBody>
          <a:bodyPr vert="horz" wrap="square" lIns="76272" tIns="38136" rIns="76272" bIns="38136" anchor="t"/>
          <a:p>
            <a:pPr eaLnBrk="1" hangingPunct="1">
              <a:lnSpc>
                <a:spcPct val="90000"/>
              </a:lnSpc>
              <a:buNone/>
            </a:pPr>
            <a:r>
              <a:rPr lang="en-US" altLang="zh-CN" sz="3335" dirty="0">
                <a:solidFill>
                  <a:srgbClr val="FF3300"/>
                </a:solidFill>
              </a:rPr>
              <a:t> </a:t>
            </a:r>
            <a:endParaRPr lang="en-US" altLang="zh-CN" sz="2335" b="1" dirty="0">
              <a:solidFill>
                <a:srgbClr val="FF3300"/>
              </a:solidFill>
            </a:endParaRPr>
          </a:p>
        </p:txBody>
      </p:sp>
      <p:sp>
        <p:nvSpPr>
          <p:cNvPr id="28676" name="Text Box 4"/>
          <p:cNvSpPr txBox="1"/>
          <p:nvPr/>
        </p:nvSpPr>
        <p:spPr>
          <a:xfrm>
            <a:off x="1910355" y="1398860"/>
            <a:ext cx="5798820" cy="701040"/>
          </a:xfrm>
          <a:prstGeom prst="rect">
            <a:avLst/>
          </a:prstGeom>
          <a:gradFill rotWithShape="0">
            <a:gsLst>
              <a:gs pos="0">
                <a:srgbClr val="CCFFBB"/>
              </a:gs>
              <a:gs pos="50000">
                <a:srgbClr val="66FF33"/>
              </a:gs>
              <a:gs pos="100000">
                <a:srgbClr val="CCFFBB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4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是从</a:t>
            </a:r>
            <a:r>
              <a:rPr lang="zh-CN" altLang="en-US" sz="4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生长环境</a:t>
            </a:r>
            <a:r>
              <a:rPr lang="zh-CN" altLang="en-US" sz="4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方面来写的</a:t>
            </a:r>
            <a:endParaRPr lang="zh-CN" altLang="en-US" sz="4000" dirty="0">
              <a:solidFill>
                <a:srgbClr val="336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7" name="Text Box 5"/>
          <p:cNvSpPr txBox="1"/>
          <p:nvPr/>
        </p:nvSpPr>
        <p:spPr>
          <a:xfrm>
            <a:off x="2587265" y="3048125"/>
            <a:ext cx="5798820" cy="701040"/>
          </a:xfrm>
          <a:prstGeom prst="rect">
            <a:avLst/>
          </a:prstGeom>
          <a:gradFill rotWithShape="0">
            <a:gsLst>
              <a:gs pos="0">
                <a:srgbClr val="CCFFBB"/>
              </a:gs>
              <a:gs pos="50000">
                <a:srgbClr val="66FF33"/>
              </a:gs>
              <a:gs pos="100000">
                <a:srgbClr val="CCFFBB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None/>
            </a:pPr>
            <a:r>
              <a:rPr lang="zh-CN" altLang="en-US" sz="4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是从</a:t>
            </a:r>
            <a:r>
              <a:rPr lang="zh-CN" altLang="en-US" sz="4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体态香气</a:t>
            </a:r>
            <a:r>
              <a:rPr lang="zh-CN" altLang="en-US" sz="4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方面来写的</a:t>
            </a:r>
            <a:endParaRPr lang="zh-CN" altLang="en-US" sz="4000" b="1" dirty="0">
              <a:solidFill>
                <a:srgbClr val="3366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8678" name="Text Box 6"/>
          <p:cNvSpPr txBox="1"/>
          <p:nvPr/>
        </p:nvSpPr>
        <p:spPr>
          <a:xfrm>
            <a:off x="3077485" y="4771566"/>
            <a:ext cx="5798820" cy="701040"/>
          </a:xfrm>
          <a:prstGeom prst="rect">
            <a:avLst/>
          </a:prstGeom>
          <a:gradFill rotWithShape="0">
            <a:gsLst>
              <a:gs pos="0">
                <a:srgbClr val="CCFFBB"/>
              </a:gs>
              <a:gs pos="50000">
                <a:srgbClr val="66FF33"/>
              </a:gs>
              <a:gs pos="100000">
                <a:srgbClr val="CCFFBB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None/>
            </a:pPr>
            <a:r>
              <a:rPr lang="zh-CN" altLang="en-US" sz="4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是从</a:t>
            </a:r>
            <a:r>
              <a:rPr lang="zh-CN" altLang="en-US" sz="4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风度气质</a:t>
            </a:r>
            <a:r>
              <a:rPr lang="zh-CN" altLang="en-US" sz="4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方面来写的</a:t>
            </a:r>
            <a:endParaRPr lang="zh-CN" altLang="en-US" sz="4000" b="1" dirty="0">
              <a:solidFill>
                <a:srgbClr val="3366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8679" name="Text Box 7"/>
          <p:cNvSpPr txBox="1"/>
          <p:nvPr/>
        </p:nvSpPr>
        <p:spPr>
          <a:xfrm>
            <a:off x="210185" y="146685"/>
            <a:ext cx="4422775" cy="52451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予独爱莲之出淤泥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而不可亵玩焉。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中通外直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不蔓不枝，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香远益清。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亭亭净植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可远观而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不可亵玩焉。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ldLvl="0" animBg="1"/>
      <p:bldP spid="28676" grpId="0" bldLvl="0" animBg="1"/>
      <p:bldP spid="28677" grpId="0" bldLvl="0" animBg="1"/>
      <p:bldP spid="28678" grpId="0" bldLvl="0" animBg="1"/>
      <p:bldP spid="28679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8400" y="0"/>
            <a:ext cx="6673801" cy="508480"/>
          </a:xfr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solidFill>
              <a:srgbClr val="FF0000"/>
            </a:solidFill>
          </a:ln>
        </p:spPr>
        <p:txBody>
          <a:bodyPr vert="horz" wrap="square" lIns="76272" tIns="38136" rIns="76272" bIns="38136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335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隶书" panose="02010509060101010101" pitchFamily="49" charset="-122"/>
                <a:cs typeface="+mj-cs"/>
              </a:rPr>
              <a:t>你认为莲与君子有哪些相同之处？</a:t>
            </a:r>
            <a:endParaRPr kumimoji="1" lang="zh-CN" altLang="en-US" sz="3335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隶书" panose="02010509060101010101" pitchFamily="49" charset="-122"/>
              <a:cs typeface="+mj-cs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 flipV="1">
            <a:off x="2983000" y="5402601"/>
            <a:ext cx="3114440" cy="317800"/>
          </a:xfrm>
        </p:spPr>
        <p:txBody>
          <a:bodyPr vert="horz" wrap="square" lIns="76272" tIns="38136" rIns="76272" bIns="38136" anchor="t"/>
          <a:p>
            <a:pPr eaLnBrk="1" hangingPunct="1">
              <a:lnSpc>
                <a:spcPct val="90000"/>
              </a:lnSpc>
            </a:pPr>
            <a:endParaRPr lang="zh-CN" altLang="zh-CN" sz="2335" b="1" dirty="0"/>
          </a:p>
        </p:txBody>
      </p:sp>
      <p:sp>
        <p:nvSpPr>
          <p:cNvPr id="29700" name="Text Box 4"/>
          <p:cNvSpPr txBox="1"/>
          <p:nvPr/>
        </p:nvSpPr>
        <p:spPr>
          <a:xfrm>
            <a:off x="4631588" y="697836"/>
            <a:ext cx="3754012" cy="171005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en-US" altLang="zh-CN" sz="2335" b="1" dirty="0"/>
              <a:t>——</a:t>
            </a:r>
            <a:r>
              <a:rPr lang="zh-CN" altLang="en-US" sz="2335" b="1" dirty="0">
                <a:solidFill>
                  <a:srgbClr val="FF3300"/>
                </a:solidFill>
              </a:rPr>
              <a:t>象征君子身处污浊环境而不同流合污、不随俗浮沉；还象征君子的庄重、质朴，不哗众取宠，不炫耀自己。</a:t>
            </a:r>
            <a:endParaRPr lang="zh-CN" altLang="en-US" sz="3335" dirty="0">
              <a:solidFill>
                <a:srgbClr val="FF3300"/>
              </a:solidFill>
            </a:endParaRPr>
          </a:p>
        </p:txBody>
      </p:sp>
      <p:sp>
        <p:nvSpPr>
          <p:cNvPr id="29701" name="Text Box 5"/>
          <p:cNvSpPr txBox="1"/>
          <p:nvPr/>
        </p:nvSpPr>
        <p:spPr>
          <a:xfrm>
            <a:off x="4631588" y="2500027"/>
            <a:ext cx="3754012" cy="803910"/>
          </a:xfrm>
          <a:prstGeom prst="rect">
            <a:avLst/>
          </a:prstGeom>
          <a:gradFill rotWithShape="0">
            <a:gsLst>
              <a:gs pos="0">
                <a:srgbClr val="FFFFF5"/>
              </a:gs>
              <a:gs pos="50000">
                <a:srgbClr val="FFFF99"/>
              </a:gs>
              <a:gs pos="100000">
                <a:srgbClr val="FFFFF5"/>
              </a:gs>
            </a:gsLst>
            <a:lin ang="5400000" scaled="1"/>
            <a:tileRect/>
          </a:gra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335" b="1" dirty="0"/>
              <a:t>——</a:t>
            </a:r>
            <a:r>
              <a:rPr lang="zh-CN" altLang="en-US" sz="2335" b="1" dirty="0">
                <a:solidFill>
                  <a:srgbClr val="FF3300"/>
                </a:solidFill>
              </a:rPr>
              <a:t>象征君子的特立独行，正直不苟，豁达大度；</a:t>
            </a:r>
            <a:endParaRPr lang="zh-CN" altLang="en-US" sz="2335" b="1" dirty="0">
              <a:solidFill>
                <a:srgbClr val="FF3300"/>
              </a:solidFill>
            </a:endParaRPr>
          </a:p>
        </p:txBody>
      </p:sp>
      <p:sp>
        <p:nvSpPr>
          <p:cNvPr id="29702" name="Text Box 6"/>
          <p:cNvSpPr txBox="1"/>
          <p:nvPr/>
        </p:nvSpPr>
        <p:spPr>
          <a:xfrm>
            <a:off x="4889800" y="4194960"/>
            <a:ext cx="3178000" cy="121094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FFFF99"/>
              </a:gs>
              <a:gs pos="100000">
                <a:srgbClr val="FFFFFF"/>
              </a:gs>
            </a:gsLst>
            <a:lin ang="5400000" scaled="1"/>
            <a:tileRect/>
          </a:gra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en-US" altLang="zh-CN" sz="2335" b="1" dirty="0"/>
              <a:t>——</a:t>
            </a:r>
            <a:r>
              <a:rPr lang="zh-CN" altLang="en-US" sz="2335" b="1" dirty="0">
                <a:solidFill>
                  <a:srgbClr val="FF3300"/>
                </a:solidFill>
              </a:rPr>
              <a:t>志洁行廉，仪态端</a:t>
            </a:r>
            <a:endParaRPr lang="zh-CN" altLang="en-US" sz="2335" b="1" dirty="0">
              <a:solidFill>
                <a:srgbClr val="FF3300"/>
              </a:solidFill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sz="2335" b="1" dirty="0">
                <a:solidFill>
                  <a:srgbClr val="FF3300"/>
                </a:solidFill>
              </a:rPr>
              <a:t>        庄，令人敬重而不</a:t>
            </a:r>
            <a:endParaRPr lang="zh-CN" altLang="en-US" sz="2335" b="1" dirty="0">
              <a:solidFill>
                <a:srgbClr val="FF3300"/>
              </a:solidFill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sz="2335" b="1" dirty="0">
                <a:solidFill>
                  <a:srgbClr val="FF3300"/>
                </a:solidFill>
              </a:rPr>
              <a:t>        敢轻侮。</a:t>
            </a:r>
            <a:endParaRPr lang="zh-CN" altLang="en-US" sz="3335" dirty="0">
              <a:solidFill>
                <a:srgbClr val="FF3300"/>
              </a:solidFill>
            </a:endParaRPr>
          </a:p>
        </p:txBody>
      </p:sp>
      <p:sp>
        <p:nvSpPr>
          <p:cNvPr id="29703" name="Text Box 7"/>
          <p:cNvSpPr txBox="1"/>
          <p:nvPr/>
        </p:nvSpPr>
        <p:spPr>
          <a:xfrm>
            <a:off x="758400" y="889840"/>
            <a:ext cx="3813600" cy="4242435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50000">
                <a:srgbClr val="FFFFFF"/>
              </a:gs>
              <a:gs pos="100000">
                <a:srgbClr val="FFFF99"/>
              </a:gs>
            </a:gsLst>
            <a:lin ang="5400000" scaled="1"/>
            <a:tileRect/>
          </a:gra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sz="2670" b="1" dirty="0"/>
              <a:t>生长环境：</a:t>
            </a:r>
            <a:r>
              <a:rPr lang="zh-CN" altLang="en-US" sz="2670" b="1" dirty="0">
                <a:solidFill>
                  <a:srgbClr val="33CC33"/>
                </a:solidFill>
              </a:rPr>
              <a:t>“出淤泥而不染，濯清涟而不妖”</a:t>
            </a:r>
            <a:r>
              <a:rPr lang="zh-CN" altLang="en-US" sz="2670" b="1" dirty="0"/>
              <a:t> </a:t>
            </a:r>
            <a:endParaRPr lang="zh-CN" altLang="en-US" sz="2670" b="1" dirty="0"/>
          </a:p>
          <a:p>
            <a:pPr marL="0" lvl="0" indent="0" eaLnBrk="1" hangingPunct="1">
              <a:lnSpc>
                <a:spcPct val="90000"/>
              </a:lnSpc>
            </a:pPr>
            <a:endParaRPr lang="zh-CN" altLang="en-US" sz="2670" b="1" dirty="0"/>
          </a:p>
          <a:p>
            <a:pPr marL="0" lvl="0" indent="0" eaLnBrk="1" hangingPunct="1">
              <a:lnSpc>
                <a:spcPct val="90000"/>
              </a:lnSpc>
              <a:buNone/>
            </a:pPr>
            <a:endParaRPr lang="zh-CN" altLang="en-US" sz="2670" b="1" dirty="0"/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sz="2670" b="1" dirty="0"/>
              <a:t>体态香气：</a:t>
            </a:r>
            <a:r>
              <a:rPr lang="zh-CN" altLang="en-US" sz="2670" b="1" dirty="0">
                <a:solidFill>
                  <a:srgbClr val="33CC33"/>
                </a:solidFill>
              </a:rPr>
              <a:t>“中通外直，不蔓不枝香远益清”</a:t>
            </a:r>
            <a:endParaRPr lang="zh-CN" altLang="en-US" sz="2670" b="1" dirty="0">
              <a:solidFill>
                <a:srgbClr val="33CC33"/>
              </a:solidFill>
            </a:endParaRPr>
          </a:p>
          <a:p>
            <a:pPr marL="0" lvl="0" indent="0" eaLnBrk="1" hangingPunct="1">
              <a:lnSpc>
                <a:spcPct val="90000"/>
              </a:lnSpc>
            </a:pPr>
            <a:endParaRPr lang="zh-CN" altLang="en-US" sz="2670" b="1" dirty="0">
              <a:solidFill>
                <a:srgbClr val="FF3300"/>
              </a:solidFill>
            </a:endParaRPr>
          </a:p>
          <a:p>
            <a:pPr marL="0" lvl="0" indent="0" eaLnBrk="1" hangingPunct="1">
              <a:lnSpc>
                <a:spcPct val="90000"/>
              </a:lnSpc>
              <a:buNone/>
            </a:pPr>
            <a:endParaRPr lang="zh-CN" altLang="en-US" sz="2670" b="1" dirty="0"/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zh-CN" altLang="en-US" sz="2670" b="1" dirty="0"/>
              <a:t>风度气质：</a:t>
            </a:r>
            <a:r>
              <a:rPr lang="zh-CN" altLang="en-US" sz="2670" b="1" dirty="0">
                <a:solidFill>
                  <a:srgbClr val="33CC33"/>
                </a:solidFill>
              </a:rPr>
              <a:t>“亭亭净植，可远观而不可亵玩焉”</a:t>
            </a:r>
            <a:endParaRPr lang="zh-CN" altLang="en-US" sz="367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ldLvl="0" animBg="1"/>
      <p:bldP spid="29700" grpId="0" bldLvl="0" animBg="1"/>
      <p:bldP spid="29701" grpId="0" bldLvl="0" animBg="1"/>
      <p:bldP spid="29702" grpId="0" bldLvl="0" animBg="1"/>
      <p:bldP spid="29703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204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Text Box 3"/>
          <p:cNvSpPr txBox="1"/>
          <p:nvPr/>
        </p:nvSpPr>
        <p:spPr>
          <a:xfrm>
            <a:off x="1203320" y="1334760"/>
            <a:ext cx="6737361" cy="1920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670" b="1" dirty="0">
                <a:solidFill>
                  <a:srgbClr val="0000FF"/>
                </a:solidFill>
                <a:ea typeface="楷体_GB2312" pitchFamily="49" charset="-122"/>
              </a:rPr>
              <a:t>1</a:t>
            </a: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、作者写莲花，可是文章开头并没有从莲花写起，在写莲花之前，作者写了什么？</a:t>
            </a:r>
            <a:endParaRPr lang="zh-CN" altLang="en-US" sz="2670" b="1" dirty="0">
              <a:solidFill>
                <a:srgbClr val="0000FF"/>
              </a:solidFill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作者还写了人们对这些花的态度，分别是怎样的</a:t>
            </a:r>
            <a:r>
              <a:rPr lang="en-US" altLang="zh-CN" sz="2670" b="1" dirty="0">
                <a:solidFill>
                  <a:srgbClr val="0000FF"/>
                </a:solidFill>
                <a:ea typeface="楷体_GB2312" pitchFamily="49" charset="-122"/>
              </a:rPr>
              <a:t>?</a:t>
            </a:r>
            <a:endParaRPr lang="en-US" altLang="zh-CN" sz="267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30724" name="Text Box 4"/>
          <p:cNvSpPr txBox="1"/>
          <p:nvPr/>
        </p:nvSpPr>
        <p:spPr>
          <a:xfrm>
            <a:off x="1139760" y="3750040"/>
            <a:ext cx="2415280" cy="1717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3399"/>
                </a:solidFill>
              </a:rPr>
              <a:t>水陆草木之花</a:t>
            </a:r>
            <a:endParaRPr lang="zh-CN" altLang="en-US" sz="2670" b="1" dirty="0">
              <a:solidFill>
                <a:srgbClr val="FF3399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3399"/>
                </a:solidFill>
              </a:rPr>
              <a:t>            菊</a:t>
            </a:r>
            <a:endParaRPr lang="zh-CN" altLang="en-US" sz="2670" b="1" dirty="0">
              <a:solidFill>
                <a:srgbClr val="FF3399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3399"/>
                </a:solidFill>
              </a:rPr>
              <a:t>           牡丹</a:t>
            </a:r>
            <a:endParaRPr lang="zh-CN" altLang="en-US" sz="2670" b="1" dirty="0">
              <a:solidFill>
                <a:srgbClr val="FF3399"/>
              </a:solidFill>
            </a:endParaRPr>
          </a:p>
        </p:txBody>
      </p:sp>
      <p:sp>
        <p:nvSpPr>
          <p:cNvPr id="31749" name="Text Box 5"/>
          <p:cNvSpPr txBox="1"/>
          <p:nvPr/>
        </p:nvSpPr>
        <p:spPr>
          <a:xfrm>
            <a:off x="5207600" y="2224600"/>
            <a:ext cx="2224600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endParaRPr lang="zh-CN" altLang="zh-CN" sz="2000" dirty="0"/>
          </a:p>
        </p:txBody>
      </p:sp>
      <p:sp>
        <p:nvSpPr>
          <p:cNvPr id="30726" name="Text Box 6"/>
          <p:cNvSpPr txBox="1"/>
          <p:nvPr/>
        </p:nvSpPr>
        <p:spPr>
          <a:xfrm>
            <a:off x="5271160" y="3686480"/>
            <a:ext cx="216104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0066"/>
                </a:solidFill>
                <a:ea typeface="楷体_GB2312" pitchFamily="49" charset="-122"/>
              </a:rPr>
              <a:t>可爱者甚蕃</a:t>
            </a:r>
            <a:endParaRPr lang="zh-CN" altLang="en-US" sz="2670" b="1" dirty="0">
              <a:solidFill>
                <a:srgbClr val="FF0066"/>
              </a:solidFill>
              <a:ea typeface="楷体_GB2312" pitchFamily="49" charset="-122"/>
            </a:endParaRPr>
          </a:p>
        </p:txBody>
      </p:sp>
      <p:sp>
        <p:nvSpPr>
          <p:cNvPr id="30727" name="Text Box 7"/>
          <p:cNvSpPr txBox="1"/>
          <p:nvPr/>
        </p:nvSpPr>
        <p:spPr>
          <a:xfrm>
            <a:off x="5271160" y="4385640"/>
            <a:ext cx="216104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0066"/>
                </a:solidFill>
                <a:ea typeface="楷体_GB2312" pitchFamily="49" charset="-122"/>
              </a:rPr>
              <a:t>陶渊明独爱</a:t>
            </a:r>
            <a:endParaRPr lang="zh-CN" altLang="en-US" sz="2670" b="1" dirty="0">
              <a:solidFill>
                <a:srgbClr val="FF0066"/>
              </a:solidFill>
              <a:ea typeface="楷体_GB2312" pitchFamily="49" charset="-122"/>
            </a:endParaRPr>
          </a:p>
        </p:txBody>
      </p:sp>
      <p:sp>
        <p:nvSpPr>
          <p:cNvPr id="30728" name="Text Box 8"/>
          <p:cNvSpPr txBox="1"/>
          <p:nvPr/>
        </p:nvSpPr>
        <p:spPr>
          <a:xfrm>
            <a:off x="5207600" y="4957681"/>
            <a:ext cx="209748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0066"/>
                </a:solidFill>
                <a:ea typeface="楷体_GB2312" pitchFamily="49" charset="-122"/>
              </a:rPr>
              <a:t>世人甚爱</a:t>
            </a:r>
            <a:endParaRPr lang="zh-CN" altLang="en-US" sz="2670" b="1" dirty="0">
              <a:solidFill>
                <a:srgbClr val="FF0066"/>
              </a:solidFill>
              <a:ea typeface="楷体_GB2312" pitchFamily="49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3682160" y="3877160"/>
            <a:ext cx="1461880" cy="1461880"/>
            <a:chOff x="2208" y="1824"/>
            <a:chExt cx="1104" cy="1104"/>
          </a:xfrm>
        </p:grpSpPr>
        <p:sp>
          <p:nvSpPr>
            <p:cNvPr id="31755" name="AutoShape 10"/>
            <p:cNvSpPr/>
            <p:nvPr/>
          </p:nvSpPr>
          <p:spPr>
            <a:xfrm>
              <a:off x="2208" y="2352"/>
              <a:ext cx="1104" cy="96"/>
            </a:xfrm>
            <a:prstGeom prst="rightArrow">
              <a:avLst>
                <a:gd name="adj1" fmla="val 50000"/>
                <a:gd name="adj2" fmla="val 287500"/>
              </a:avLst>
            </a:prstGeom>
            <a:solidFill>
              <a:srgbClr val="0000FF"/>
            </a:solidFill>
            <a:ln w="952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en-US" sz="3670" dirty="0">
                <a:solidFill>
                  <a:srgbClr val="FF3300"/>
                </a:solidFill>
              </a:endParaRPr>
            </a:p>
          </p:txBody>
        </p:sp>
        <p:sp>
          <p:nvSpPr>
            <p:cNvPr id="31756" name="AutoShape 11"/>
            <p:cNvSpPr/>
            <p:nvPr/>
          </p:nvSpPr>
          <p:spPr>
            <a:xfrm>
              <a:off x="2208" y="2832"/>
              <a:ext cx="1104" cy="96"/>
            </a:xfrm>
            <a:prstGeom prst="rightArrow">
              <a:avLst>
                <a:gd name="adj1" fmla="val 50000"/>
                <a:gd name="adj2" fmla="val 287500"/>
              </a:avLst>
            </a:prstGeom>
            <a:solidFill>
              <a:srgbClr val="0000FF"/>
            </a:solidFill>
            <a:ln w="952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en-US" sz="3670" dirty="0">
                <a:solidFill>
                  <a:srgbClr val="FF3300"/>
                </a:solidFill>
              </a:endParaRPr>
            </a:p>
          </p:txBody>
        </p:sp>
        <p:sp>
          <p:nvSpPr>
            <p:cNvPr id="31757" name="AutoShape 12"/>
            <p:cNvSpPr/>
            <p:nvPr/>
          </p:nvSpPr>
          <p:spPr>
            <a:xfrm>
              <a:off x="2208" y="1824"/>
              <a:ext cx="960" cy="96"/>
            </a:xfrm>
            <a:prstGeom prst="rightArrow">
              <a:avLst>
                <a:gd name="adj1" fmla="val 50000"/>
                <a:gd name="adj2" fmla="val 250000"/>
              </a:avLst>
            </a:prstGeom>
            <a:solidFill>
              <a:srgbClr val="0000FF"/>
            </a:solidFill>
            <a:ln w="952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en-US" sz="3670" dirty="0">
                <a:solidFill>
                  <a:srgbClr val="FF3300"/>
                </a:solidFill>
              </a:endParaRPr>
            </a:p>
          </p:txBody>
        </p:sp>
      </p:grpSp>
      <p:sp>
        <p:nvSpPr>
          <p:cNvPr id="31754" name="WordArt 13"/>
          <p:cNvSpPr>
            <a:spLocks noTextEdit="1"/>
          </p:cNvSpPr>
          <p:nvPr/>
        </p:nvSpPr>
        <p:spPr>
          <a:xfrm>
            <a:off x="949080" y="317800"/>
            <a:ext cx="2923760" cy="69916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 lnSpcReduction="10000"/>
          </a:bodyPr>
          <a:p>
            <a:pPr algn="ctr">
              <a:spcBef>
                <a:spcPct val="20000"/>
              </a:spcBef>
            </a:pPr>
            <a:r>
              <a:rPr lang="zh-CN" altLang="en-US" sz="4005">
                <a:ln w="12700" cap="flat" cmpd="sng">
                  <a:solidFill>
                    <a:srgbClr val="B2B2B2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写作方法探究</a:t>
            </a:r>
            <a:endParaRPr lang="zh-CN" altLang="en-US" sz="4005">
              <a:ln w="12700" cap="flat" cmpd="sng">
                <a:solidFill>
                  <a:srgbClr val="B2B2B2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6" grpId="0"/>
      <p:bldP spid="30727" grpId="0"/>
      <p:bldP spid="307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204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012640" y="381360"/>
            <a:ext cx="3940720" cy="1310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670" b="1" dirty="0">
                <a:solidFill>
                  <a:srgbClr val="0000FF"/>
                </a:solidFill>
                <a:ea typeface="楷体_GB2312" pitchFamily="49" charset="-122"/>
              </a:rPr>
              <a:t>3</a:t>
            </a: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、“菊”和牡丹分别有什么特征，作者在这里为什么先写它们？</a:t>
            </a:r>
            <a:endParaRPr lang="zh-CN" altLang="en-US" sz="267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32772" name="Text Box 4"/>
          <p:cNvSpPr txBox="1"/>
          <p:nvPr/>
        </p:nvSpPr>
        <p:spPr>
          <a:xfrm>
            <a:off x="1139760" y="2224600"/>
            <a:ext cx="1398320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endParaRPr lang="zh-CN" altLang="zh-CN" sz="2000" dirty="0"/>
          </a:p>
        </p:txBody>
      </p:sp>
      <p:sp>
        <p:nvSpPr>
          <p:cNvPr id="32773" name="Text Box 5"/>
          <p:cNvSpPr txBox="1"/>
          <p:nvPr/>
        </p:nvSpPr>
        <p:spPr>
          <a:xfrm>
            <a:off x="1394000" y="1779680"/>
            <a:ext cx="699160" cy="5499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005" b="1" dirty="0">
                <a:solidFill>
                  <a:srgbClr val="FF3399"/>
                </a:solidFill>
                <a:ea typeface="楷体_GB2312" pitchFamily="49" charset="-122"/>
              </a:rPr>
              <a:t>菊</a:t>
            </a:r>
            <a:endParaRPr lang="zh-CN" altLang="en-US" sz="3005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2774" name="Text Box 6"/>
          <p:cNvSpPr txBox="1"/>
          <p:nvPr/>
        </p:nvSpPr>
        <p:spPr>
          <a:xfrm>
            <a:off x="1139760" y="3432240"/>
            <a:ext cx="1016960" cy="5499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005" b="1" dirty="0">
                <a:solidFill>
                  <a:srgbClr val="FF3399"/>
                </a:solidFill>
                <a:ea typeface="楷体_GB2312" pitchFamily="49" charset="-122"/>
              </a:rPr>
              <a:t>牡丹</a:t>
            </a:r>
            <a:endParaRPr lang="zh-CN" altLang="en-US" sz="3005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pic>
        <p:nvPicPr>
          <p:cNvPr id="32775" name="Picture 7" descr="牡丹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920" y="3241560"/>
            <a:ext cx="3114440" cy="2097480"/>
          </a:xfrm>
          <a:prstGeom prst="rect">
            <a:avLst/>
          </a:prstGeom>
          <a:noFill/>
          <a:ln w="25400" cap="flat" cmpd="sng">
            <a:solidFill>
              <a:srgbClr val="F60202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1752" name="AutoShape 8"/>
          <p:cNvSpPr/>
          <p:nvPr/>
        </p:nvSpPr>
        <p:spPr>
          <a:xfrm>
            <a:off x="1394000" y="2415280"/>
            <a:ext cx="572040" cy="63560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1753" name="Text Box 9"/>
          <p:cNvSpPr txBox="1"/>
          <p:nvPr/>
        </p:nvSpPr>
        <p:spPr>
          <a:xfrm>
            <a:off x="2156720" y="2415280"/>
            <a:ext cx="2605960" cy="904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秋季开花，迎寒斗霜，清高避世</a:t>
            </a:r>
            <a:endParaRPr lang="zh-CN" altLang="en-US" sz="267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31754" name="AutoShape 10"/>
          <p:cNvSpPr/>
          <p:nvPr/>
        </p:nvSpPr>
        <p:spPr>
          <a:xfrm>
            <a:off x="1203320" y="4131400"/>
            <a:ext cx="572040" cy="63560"/>
          </a:xfrm>
          <a:prstGeom prst="notchedRightArrow">
            <a:avLst>
              <a:gd name="adj1" fmla="val 50000"/>
              <a:gd name="adj2" fmla="val 225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1755" name="Text Box 11"/>
          <p:cNvSpPr txBox="1"/>
          <p:nvPr/>
        </p:nvSpPr>
        <p:spPr>
          <a:xfrm>
            <a:off x="2156720" y="3940720"/>
            <a:ext cx="2224600" cy="904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花色艳丽，雍容华贵</a:t>
            </a:r>
            <a:endParaRPr lang="zh-CN" altLang="en-US" sz="267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31756" name="Text Box 12"/>
          <p:cNvSpPr txBox="1"/>
          <p:nvPr/>
        </p:nvSpPr>
        <p:spPr>
          <a:xfrm>
            <a:off x="1203320" y="4957681"/>
            <a:ext cx="3368680" cy="5499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005" b="1" dirty="0">
                <a:solidFill>
                  <a:srgbClr val="FF3399"/>
                </a:solidFill>
                <a:ea typeface="隶书" panose="02010509060101010101" pitchFamily="49" charset="-122"/>
              </a:rPr>
              <a:t>为了起衬托作用</a:t>
            </a:r>
            <a:endParaRPr lang="zh-CN" altLang="en-US" sz="3005" b="1" dirty="0">
              <a:solidFill>
                <a:srgbClr val="FF3399"/>
              </a:solidFill>
              <a:ea typeface="隶书" panose="02010509060101010101" pitchFamily="49" charset="-122"/>
            </a:endParaRPr>
          </a:p>
        </p:txBody>
      </p:sp>
      <p:pic>
        <p:nvPicPr>
          <p:cNvPr id="32781" name="Picture 13" descr="jh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920" y="508480"/>
            <a:ext cx="3114440" cy="22881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bldLvl="0" animBg="1"/>
      <p:bldP spid="31753" grpId="0"/>
      <p:bldP spid="31754" grpId="0" bldLvl="0" animBg="1"/>
      <p:bldP spid="31755" grpId="0"/>
      <p:bldP spid="317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670" y="-635"/>
            <a:ext cx="8613140" cy="57207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4" name="Picture 2" descr="BJyw4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204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5" name="Text Box 3"/>
          <p:cNvSpPr txBox="1"/>
          <p:nvPr/>
        </p:nvSpPr>
        <p:spPr>
          <a:xfrm>
            <a:off x="1076200" y="317800"/>
            <a:ext cx="4194960" cy="21234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67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67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、作者把莲比作君子，那么</a:t>
            </a: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“</a:t>
            </a:r>
            <a:r>
              <a:rPr lang="zh-CN" altLang="en-US" sz="267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菊</a:t>
            </a: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”</a:t>
            </a:r>
            <a:r>
              <a:rPr lang="zh-CN" altLang="en-US" sz="267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“</a:t>
            </a:r>
            <a:r>
              <a:rPr lang="zh-CN" altLang="en-US" sz="267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牡丹</a:t>
            </a: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”</a:t>
            </a:r>
            <a:r>
              <a:rPr lang="zh-CN" altLang="en-US" sz="267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分别比作什么人呢？作者对它们的感情态度又是怎样的呢？</a:t>
            </a:r>
            <a:endParaRPr lang="zh-CN" altLang="en-US" sz="267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3796" name="Text Box 4"/>
          <p:cNvSpPr txBox="1"/>
          <p:nvPr/>
        </p:nvSpPr>
        <p:spPr>
          <a:xfrm>
            <a:off x="1139760" y="2542400"/>
            <a:ext cx="63560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3399"/>
                </a:solidFill>
                <a:ea typeface="楷体_GB2312" pitchFamily="49" charset="-122"/>
              </a:rPr>
              <a:t>菊</a:t>
            </a:r>
            <a:endParaRPr lang="zh-CN" altLang="en-US" sz="2670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3797" name="Text Box 5"/>
          <p:cNvSpPr txBox="1"/>
          <p:nvPr/>
        </p:nvSpPr>
        <p:spPr>
          <a:xfrm>
            <a:off x="1012640" y="4004280"/>
            <a:ext cx="95340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3399"/>
                </a:solidFill>
                <a:ea typeface="楷体_GB2312" pitchFamily="49" charset="-122"/>
              </a:rPr>
              <a:t>牡丹</a:t>
            </a:r>
            <a:endParaRPr lang="zh-CN" altLang="en-US" sz="2670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2774" name="AutoShape 6"/>
          <p:cNvSpPr/>
          <p:nvPr/>
        </p:nvSpPr>
        <p:spPr>
          <a:xfrm>
            <a:off x="1966040" y="4258520"/>
            <a:ext cx="826280" cy="63560"/>
          </a:xfrm>
          <a:prstGeom prst="rightArrow">
            <a:avLst>
              <a:gd name="adj1" fmla="val 50000"/>
              <a:gd name="adj2" fmla="val 325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3799" name="Text Box 7"/>
          <p:cNvSpPr txBox="1"/>
          <p:nvPr/>
        </p:nvSpPr>
        <p:spPr>
          <a:xfrm>
            <a:off x="1838920" y="2542400"/>
            <a:ext cx="1652560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endParaRPr lang="zh-CN" altLang="zh-CN" sz="2000" dirty="0"/>
          </a:p>
        </p:txBody>
      </p:sp>
      <p:sp>
        <p:nvSpPr>
          <p:cNvPr id="32776" name="AutoShape 8"/>
          <p:cNvSpPr/>
          <p:nvPr/>
        </p:nvSpPr>
        <p:spPr>
          <a:xfrm>
            <a:off x="1838920" y="2733080"/>
            <a:ext cx="826280" cy="63560"/>
          </a:xfrm>
          <a:prstGeom prst="rightArrow">
            <a:avLst>
              <a:gd name="adj1" fmla="val 50000"/>
              <a:gd name="adj2" fmla="val 325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2777" name="Text Box 9"/>
          <p:cNvSpPr txBox="1"/>
          <p:nvPr/>
        </p:nvSpPr>
        <p:spPr>
          <a:xfrm>
            <a:off x="2665200" y="2542400"/>
            <a:ext cx="133476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3399"/>
                </a:solidFill>
                <a:ea typeface="楷体_GB2312" pitchFamily="49" charset="-122"/>
              </a:rPr>
              <a:t>隐逸者</a:t>
            </a:r>
            <a:endParaRPr lang="zh-CN" altLang="en-US" sz="2670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2778" name="Text Box 10"/>
          <p:cNvSpPr txBox="1"/>
          <p:nvPr/>
        </p:nvSpPr>
        <p:spPr>
          <a:xfrm>
            <a:off x="2855880" y="4067840"/>
            <a:ext cx="165256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3399"/>
                </a:solidFill>
                <a:ea typeface="楷体_GB2312" pitchFamily="49" charset="-122"/>
              </a:rPr>
              <a:t>富贵者</a:t>
            </a:r>
            <a:endParaRPr lang="zh-CN" altLang="en-US" sz="2670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2779" name="AutoShape 11"/>
          <p:cNvSpPr/>
          <p:nvPr/>
        </p:nvSpPr>
        <p:spPr>
          <a:xfrm>
            <a:off x="3872840" y="2733080"/>
            <a:ext cx="381360" cy="63560"/>
          </a:xfrm>
          <a:prstGeom prst="rightArrow">
            <a:avLst>
              <a:gd name="adj1" fmla="val 50000"/>
              <a:gd name="adj2" fmla="val 150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3804" name="Text Box 12"/>
          <p:cNvSpPr txBox="1"/>
          <p:nvPr/>
        </p:nvSpPr>
        <p:spPr>
          <a:xfrm>
            <a:off x="4317760" y="2669520"/>
            <a:ext cx="1144080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endParaRPr lang="zh-CN" altLang="zh-CN" sz="2000" dirty="0"/>
          </a:p>
        </p:txBody>
      </p:sp>
      <p:sp>
        <p:nvSpPr>
          <p:cNvPr id="32781" name="Text Box 13"/>
          <p:cNvSpPr txBox="1"/>
          <p:nvPr/>
        </p:nvSpPr>
        <p:spPr>
          <a:xfrm>
            <a:off x="4381320" y="2542400"/>
            <a:ext cx="82628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3399"/>
                </a:solidFill>
                <a:ea typeface="楷体_GB2312" pitchFamily="49" charset="-122"/>
              </a:rPr>
              <a:t>惜</a:t>
            </a:r>
            <a:endParaRPr lang="zh-CN" altLang="en-US" sz="2670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2782" name="AutoShape 14"/>
          <p:cNvSpPr/>
          <p:nvPr/>
        </p:nvSpPr>
        <p:spPr>
          <a:xfrm>
            <a:off x="3999960" y="4258520"/>
            <a:ext cx="444920" cy="63560"/>
          </a:xfrm>
          <a:prstGeom prst="rightArrow">
            <a:avLst>
              <a:gd name="adj1" fmla="val 50000"/>
              <a:gd name="adj2" fmla="val 175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2783" name="Text Box 15"/>
          <p:cNvSpPr txBox="1"/>
          <p:nvPr/>
        </p:nvSpPr>
        <p:spPr>
          <a:xfrm>
            <a:off x="4572000" y="4067840"/>
            <a:ext cx="44492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FF3399"/>
                </a:solidFill>
                <a:ea typeface="楷体_GB2312" pitchFamily="49" charset="-122"/>
              </a:rPr>
              <a:t>厌</a:t>
            </a:r>
            <a:endParaRPr lang="zh-CN" altLang="en-US" sz="2670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pic>
        <p:nvPicPr>
          <p:cNvPr id="33808" name="Picture 16" descr="juhu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280" y="444920"/>
            <a:ext cx="2719839" cy="22272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9" name="Picture 17" descr="md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8280" y="3114440"/>
            <a:ext cx="2733080" cy="2224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10" name="Picture 18" descr="1">
            <a:hlinkClick r:id="" action="ppaction://noaction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5200" y="4957681"/>
            <a:ext cx="572040" cy="508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bldLvl="0" animBg="1"/>
      <p:bldP spid="32776" grpId="0" bldLvl="0" animBg="1"/>
      <p:bldP spid="32777" grpId="0"/>
      <p:bldP spid="32778" grpId="0"/>
      <p:bldP spid="32779" grpId="0" bldLvl="0" animBg="1"/>
      <p:bldP spid="32781" grpId="0"/>
      <p:bldP spid="32782" grpId="0" bldLvl="0" animBg="1"/>
      <p:bldP spid="3278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Picture 2" descr="BJyw4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204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9" name="Text Box 3"/>
          <p:cNvSpPr txBox="1"/>
          <p:nvPr/>
        </p:nvSpPr>
        <p:spPr>
          <a:xfrm>
            <a:off x="2220280" y="1652560"/>
            <a:ext cx="699160" cy="702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005" b="1" dirty="0">
                <a:solidFill>
                  <a:srgbClr val="FF3399"/>
                </a:solidFill>
                <a:ea typeface="楷体_GB2312" pitchFamily="49" charset="-122"/>
              </a:rPr>
              <a:t>莲</a:t>
            </a:r>
            <a:endParaRPr lang="zh-CN" altLang="en-US" sz="4005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4820" name="AutoShape 4"/>
          <p:cNvSpPr/>
          <p:nvPr/>
        </p:nvSpPr>
        <p:spPr>
          <a:xfrm>
            <a:off x="2983000" y="1970360"/>
            <a:ext cx="762720" cy="63560"/>
          </a:xfrm>
          <a:prstGeom prst="rightArrow">
            <a:avLst>
              <a:gd name="adj1" fmla="val 50000"/>
              <a:gd name="adj2" fmla="val 300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3797" name="Text Box 5"/>
          <p:cNvSpPr txBox="1"/>
          <p:nvPr/>
        </p:nvSpPr>
        <p:spPr>
          <a:xfrm>
            <a:off x="3936400" y="1716120"/>
            <a:ext cx="1080520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335" b="1" dirty="0">
                <a:solidFill>
                  <a:srgbClr val="0000FF"/>
                </a:solidFill>
                <a:ea typeface="楷体_GB2312" pitchFamily="49" charset="-122"/>
              </a:rPr>
              <a:t>君子</a:t>
            </a:r>
            <a:endParaRPr lang="zh-CN" altLang="en-US" sz="3335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33798" name="Text Box 6"/>
          <p:cNvSpPr txBox="1"/>
          <p:nvPr/>
        </p:nvSpPr>
        <p:spPr>
          <a:xfrm>
            <a:off x="5080480" y="1716120"/>
            <a:ext cx="635600" cy="5499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005" b="1" dirty="0">
                <a:solidFill>
                  <a:srgbClr val="0000FF"/>
                </a:solidFill>
                <a:ea typeface="楷体_GB2312" pitchFamily="49" charset="-122"/>
              </a:rPr>
              <a:t>爱</a:t>
            </a:r>
            <a:endParaRPr lang="zh-CN" altLang="en-US" sz="3005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652520" y="1271200"/>
            <a:ext cx="1002395" cy="1337408"/>
            <a:chOff x="3515" y="1344"/>
            <a:chExt cx="757" cy="1010"/>
          </a:xfrm>
        </p:grpSpPr>
        <p:sp>
          <p:nvSpPr>
            <p:cNvPr id="34851" name="AutoShape 8"/>
            <p:cNvSpPr/>
            <p:nvPr/>
          </p:nvSpPr>
          <p:spPr>
            <a:xfrm rot="-1968860" flipV="1">
              <a:off x="3552" y="1344"/>
              <a:ext cx="618" cy="102"/>
            </a:xfrm>
            <a:prstGeom prst="rightArrow">
              <a:avLst>
                <a:gd name="adj1" fmla="val 50000"/>
                <a:gd name="adj2" fmla="val 151470"/>
              </a:avLst>
            </a:prstGeom>
            <a:solidFill>
              <a:srgbClr val="0000FF"/>
            </a:solidFill>
            <a:ln w="952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en-US" sz="3670" dirty="0">
                <a:solidFill>
                  <a:srgbClr val="FF3300"/>
                </a:solidFill>
              </a:endParaRPr>
            </a:p>
          </p:txBody>
        </p:sp>
        <p:sp>
          <p:nvSpPr>
            <p:cNvPr id="34852" name="AutoShape 9"/>
            <p:cNvSpPr/>
            <p:nvPr/>
          </p:nvSpPr>
          <p:spPr>
            <a:xfrm>
              <a:off x="3600" y="1824"/>
              <a:ext cx="672" cy="48"/>
            </a:xfrm>
            <a:prstGeom prst="rightArrow">
              <a:avLst>
                <a:gd name="adj1" fmla="val 50000"/>
                <a:gd name="adj2" fmla="val 350000"/>
              </a:avLst>
            </a:prstGeom>
            <a:solidFill>
              <a:srgbClr val="0000FF"/>
            </a:solidFill>
            <a:ln w="952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en-US" sz="3670" dirty="0">
                <a:solidFill>
                  <a:srgbClr val="FF3300"/>
                </a:solidFill>
              </a:endParaRPr>
            </a:p>
          </p:txBody>
        </p:sp>
        <p:sp>
          <p:nvSpPr>
            <p:cNvPr id="34853" name="AutoShape 10"/>
            <p:cNvSpPr/>
            <p:nvPr/>
          </p:nvSpPr>
          <p:spPr>
            <a:xfrm rot="938188">
              <a:off x="3515" y="2241"/>
              <a:ext cx="756" cy="113"/>
            </a:xfrm>
            <a:prstGeom prst="rightArrow">
              <a:avLst>
                <a:gd name="adj1" fmla="val 50000"/>
                <a:gd name="adj2" fmla="val 167256"/>
              </a:avLst>
            </a:prstGeom>
            <a:solidFill>
              <a:srgbClr val="0000FF"/>
            </a:solidFill>
            <a:ln w="952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en-US" sz="3670" dirty="0">
                <a:solidFill>
                  <a:srgbClr val="FF3300"/>
                </a:solidFill>
              </a:endParaRPr>
            </a:p>
          </p:txBody>
        </p:sp>
      </p:grpSp>
      <p:sp>
        <p:nvSpPr>
          <p:cNvPr id="33803" name="Text Box 11"/>
          <p:cNvSpPr txBox="1"/>
          <p:nvPr/>
        </p:nvSpPr>
        <p:spPr>
          <a:xfrm>
            <a:off x="6415240" y="826280"/>
            <a:ext cx="177968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生态环境</a:t>
            </a:r>
            <a:endParaRPr lang="zh-CN" altLang="en-US" sz="267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33804" name="Text Box 12"/>
          <p:cNvSpPr txBox="1"/>
          <p:nvPr/>
        </p:nvSpPr>
        <p:spPr>
          <a:xfrm>
            <a:off x="6605920" y="1716120"/>
            <a:ext cx="1589000" cy="49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体态香气</a:t>
            </a:r>
            <a:endParaRPr lang="zh-CN" altLang="en-US" sz="267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33805" name="Text Box 13"/>
          <p:cNvSpPr txBox="1"/>
          <p:nvPr/>
        </p:nvSpPr>
        <p:spPr>
          <a:xfrm>
            <a:off x="6669480" y="2415280"/>
            <a:ext cx="1525440" cy="904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FF"/>
                </a:solidFill>
                <a:ea typeface="楷体_GB2312" pitchFamily="49" charset="-122"/>
              </a:rPr>
              <a:t>风度气质</a:t>
            </a:r>
            <a:endParaRPr lang="zh-CN" altLang="en-US" sz="267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33806" name="Text Box 14"/>
          <p:cNvSpPr txBox="1"/>
          <p:nvPr/>
        </p:nvSpPr>
        <p:spPr>
          <a:xfrm>
            <a:off x="1902480" y="0"/>
            <a:ext cx="1207640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335" b="1" dirty="0">
                <a:solidFill>
                  <a:srgbClr val="FF3399"/>
                </a:solidFill>
                <a:ea typeface="楷体_GB2312" pitchFamily="49" charset="-122"/>
              </a:rPr>
              <a:t>菊</a:t>
            </a:r>
            <a:endParaRPr lang="zh-CN" altLang="en-US" sz="3335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3807" name="AutoShape 15"/>
          <p:cNvSpPr/>
          <p:nvPr/>
        </p:nvSpPr>
        <p:spPr>
          <a:xfrm>
            <a:off x="3173680" y="190680"/>
            <a:ext cx="762720" cy="63560"/>
          </a:xfrm>
          <a:prstGeom prst="rightArrow">
            <a:avLst>
              <a:gd name="adj1" fmla="val 50000"/>
              <a:gd name="adj2" fmla="val 300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3808" name="Text Box 16"/>
          <p:cNvSpPr txBox="1"/>
          <p:nvPr/>
        </p:nvSpPr>
        <p:spPr>
          <a:xfrm>
            <a:off x="4190640" y="0"/>
            <a:ext cx="1080520" cy="5499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005" b="1" dirty="0">
                <a:solidFill>
                  <a:srgbClr val="FF3399"/>
                </a:solidFill>
                <a:ea typeface="楷体_GB2312" pitchFamily="49" charset="-122"/>
              </a:rPr>
              <a:t>隐逸</a:t>
            </a:r>
            <a:endParaRPr lang="zh-CN" altLang="en-US" sz="3005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3809" name="AutoShape 17"/>
          <p:cNvSpPr/>
          <p:nvPr/>
        </p:nvSpPr>
        <p:spPr>
          <a:xfrm>
            <a:off x="5398280" y="190680"/>
            <a:ext cx="762720" cy="63560"/>
          </a:xfrm>
          <a:prstGeom prst="rightArrow">
            <a:avLst>
              <a:gd name="adj1" fmla="val 50000"/>
              <a:gd name="adj2" fmla="val 300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3810" name="Text Box 18"/>
          <p:cNvSpPr txBox="1"/>
          <p:nvPr/>
        </p:nvSpPr>
        <p:spPr>
          <a:xfrm>
            <a:off x="6288120" y="0"/>
            <a:ext cx="953400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335" b="1" dirty="0">
                <a:solidFill>
                  <a:srgbClr val="FF3399"/>
                </a:solidFill>
                <a:ea typeface="楷体_GB2312" pitchFamily="49" charset="-122"/>
              </a:rPr>
              <a:t>惜</a:t>
            </a:r>
            <a:endParaRPr lang="zh-CN" altLang="en-US" sz="3335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3811" name="Text Box 19"/>
          <p:cNvSpPr txBox="1"/>
          <p:nvPr/>
        </p:nvSpPr>
        <p:spPr>
          <a:xfrm>
            <a:off x="2093160" y="3305120"/>
            <a:ext cx="1207640" cy="5499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005" b="1" dirty="0">
                <a:solidFill>
                  <a:srgbClr val="FF3399"/>
                </a:solidFill>
                <a:ea typeface="楷体_GB2312" pitchFamily="49" charset="-122"/>
              </a:rPr>
              <a:t>牡丹</a:t>
            </a:r>
            <a:endParaRPr lang="zh-CN" altLang="en-US" sz="3005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3812" name="AutoShape 20"/>
          <p:cNvSpPr/>
          <p:nvPr/>
        </p:nvSpPr>
        <p:spPr>
          <a:xfrm>
            <a:off x="3237240" y="3559360"/>
            <a:ext cx="1016960" cy="63560"/>
          </a:xfrm>
          <a:prstGeom prst="rightArrow">
            <a:avLst>
              <a:gd name="adj1" fmla="val 50000"/>
              <a:gd name="adj2" fmla="val 400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3813" name="Text Box 21"/>
          <p:cNvSpPr txBox="1"/>
          <p:nvPr/>
        </p:nvSpPr>
        <p:spPr>
          <a:xfrm>
            <a:off x="4381320" y="3305120"/>
            <a:ext cx="1016960" cy="5499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005" b="1" dirty="0">
                <a:solidFill>
                  <a:srgbClr val="FF3399"/>
                </a:solidFill>
                <a:ea typeface="楷体_GB2312" pitchFamily="49" charset="-122"/>
              </a:rPr>
              <a:t>富贵</a:t>
            </a:r>
            <a:endParaRPr lang="zh-CN" altLang="en-US" sz="3005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33814" name="AutoShape 22"/>
          <p:cNvSpPr/>
          <p:nvPr/>
        </p:nvSpPr>
        <p:spPr>
          <a:xfrm>
            <a:off x="5525400" y="3495800"/>
            <a:ext cx="1016960" cy="63560"/>
          </a:xfrm>
          <a:prstGeom prst="rightArrow">
            <a:avLst>
              <a:gd name="adj1" fmla="val 50000"/>
              <a:gd name="adj2" fmla="val 400000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33815" name="Text Box 23"/>
          <p:cNvSpPr txBox="1"/>
          <p:nvPr/>
        </p:nvSpPr>
        <p:spPr>
          <a:xfrm>
            <a:off x="6669480" y="3241560"/>
            <a:ext cx="1080520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3335" b="1" dirty="0">
                <a:solidFill>
                  <a:srgbClr val="FF3399"/>
                </a:solidFill>
                <a:ea typeface="楷体_GB2312" pitchFamily="49" charset="-122"/>
              </a:rPr>
              <a:t>厌</a:t>
            </a:r>
            <a:endParaRPr lang="zh-CN" altLang="en-US" sz="3335" b="1" dirty="0">
              <a:solidFill>
                <a:srgbClr val="FF3399"/>
              </a:solidFill>
              <a:ea typeface="楷体_GB2312" pitchFamily="49" charset="-122"/>
            </a:endParaRPr>
          </a:p>
        </p:txBody>
      </p:sp>
      <p:grpSp>
        <p:nvGrpSpPr>
          <p:cNvPr id="3" name="Group 24"/>
          <p:cNvGrpSpPr/>
          <p:nvPr/>
        </p:nvGrpSpPr>
        <p:grpSpPr>
          <a:xfrm>
            <a:off x="1555548" y="572040"/>
            <a:ext cx="1046092" cy="1016960"/>
            <a:chOff x="602" y="864"/>
            <a:chExt cx="790" cy="768"/>
          </a:xfrm>
        </p:grpSpPr>
        <p:sp>
          <p:nvSpPr>
            <p:cNvPr id="34849" name="Text Box 25"/>
            <p:cNvSpPr txBox="1"/>
            <p:nvPr/>
          </p:nvSpPr>
          <p:spPr>
            <a:xfrm>
              <a:off x="602" y="864"/>
              <a:ext cx="484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5" b="1" dirty="0">
                  <a:solidFill>
                    <a:srgbClr val="0000FF"/>
                  </a:solidFill>
                  <a:ea typeface="楷体_GB2312" pitchFamily="49" charset="-122"/>
                </a:rPr>
                <a:t>正衬</a:t>
              </a:r>
              <a:endParaRPr lang="zh-CN" altLang="en-US" sz="3005" b="1" dirty="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  <p:sp>
          <p:nvSpPr>
            <p:cNvPr id="34850" name="AutoShape 26"/>
            <p:cNvSpPr/>
            <p:nvPr/>
          </p:nvSpPr>
          <p:spPr>
            <a:xfrm>
              <a:off x="1296" y="864"/>
              <a:ext cx="96" cy="768"/>
            </a:xfrm>
            <a:prstGeom prst="downArrow">
              <a:avLst>
                <a:gd name="adj1" fmla="val 50000"/>
                <a:gd name="adj2" fmla="val 200000"/>
              </a:avLst>
            </a:prstGeom>
            <a:solidFill>
              <a:srgbClr val="0000FF"/>
            </a:solidFill>
            <a:ln w="952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en-US" sz="3670" dirty="0">
                <a:solidFill>
                  <a:srgbClr val="FF3300"/>
                </a:solidFill>
              </a:endParaRPr>
            </a:p>
          </p:txBody>
        </p:sp>
      </p:grpSp>
      <p:grpSp>
        <p:nvGrpSpPr>
          <p:cNvPr id="4" name="Group 27"/>
          <p:cNvGrpSpPr/>
          <p:nvPr/>
        </p:nvGrpSpPr>
        <p:grpSpPr>
          <a:xfrm>
            <a:off x="1809788" y="2288160"/>
            <a:ext cx="855412" cy="1016960"/>
            <a:chOff x="746" y="2208"/>
            <a:chExt cx="646" cy="768"/>
          </a:xfrm>
        </p:grpSpPr>
        <p:sp>
          <p:nvSpPr>
            <p:cNvPr id="34847" name="Text Box 28"/>
            <p:cNvSpPr txBox="1"/>
            <p:nvPr/>
          </p:nvSpPr>
          <p:spPr>
            <a:xfrm>
              <a:off x="746" y="2256"/>
              <a:ext cx="484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5" b="1" dirty="0">
                  <a:solidFill>
                    <a:srgbClr val="0000FF"/>
                  </a:solidFill>
                  <a:ea typeface="楷体_GB2312" pitchFamily="49" charset="-122"/>
                </a:rPr>
                <a:t>反衬</a:t>
              </a:r>
              <a:endParaRPr lang="zh-CN" altLang="en-US" sz="3005" b="1" dirty="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  <p:sp>
          <p:nvSpPr>
            <p:cNvPr id="34848" name="AutoShape 29"/>
            <p:cNvSpPr/>
            <p:nvPr/>
          </p:nvSpPr>
          <p:spPr>
            <a:xfrm>
              <a:off x="1296" y="2208"/>
              <a:ext cx="96" cy="624"/>
            </a:xfrm>
            <a:prstGeom prst="upArrow">
              <a:avLst>
                <a:gd name="adj1" fmla="val 50000"/>
                <a:gd name="adj2" fmla="val 162500"/>
              </a:avLst>
            </a:prstGeom>
            <a:solidFill>
              <a:srgbClr val="0000FF"/>
            </a:solidFill>
            <a:ln w="952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en-US" sz="3670" dirty="0">
                <a:solidFill>
                  <a:srgbClr val="FF3300"/>
                </a:solidFill>
              </a:endParaRPr>
            </a:p>
          </p:txBody>
        </p:sp>
      </p:grpSp>
      <p:grpSp>
        <p:nvGrpSpPr>
          <p:cNvPr id="5" name="Group 30"/>
          <p:cNvGrpSpPr/>
          <p:nvPr/>
        </p:nvGrpSpPr>
        <p:grpSpPr>
          <a:xfrm>
            <a:off x="729268" y="1843240"/>
            <a:ext cx="2178255" cy="2605960"/>
            <a:chOff x="83" y="1632"/>
            <a:chExt cx="1645" cy="1968"/>
          </a:xfrm>
        </p:grpSpPr>
        <p:grpSp>
          <p:nvGrpSpPr>
            <p:cNvPr id="34842" name="Group 31"/>
            <p:cNvGrpSpPr/>
            <p:nvPr/>
          </p:nvGrpSpPr>
          <p:grpSpPr>
            <a:xfrm>
              <a:off x="672" y="1824"/>
              <a:ext cx="1056" cy="1776"/>
              <a:chOff x="672" y="1824"/>
              <a:chExt cx="1056" cy="1776"/>
            </a:xfrm>
          </p:grpSpPr>
          <p:sp>
            <p:nvSpPr>
              <p:cNvPr id="34844" name="Rectangle 32"/>
              <p:cNvSpPr/>
              <p:nvPr/>
            </p:nvSpPr>
            <p:spPr>
              <a:xfrm>
                <a:off x="720" y="1824"/>
                <a:ext cx="384" cy="48"/>
              </a:xfrm>
              <a:prstGeom prst="rect">
                <a:avLst/>
              </a:prstGeom>
              <a:solidFill>
                <a:srgbClr val="0000FF"/>
              </a:solidFill>
              <a:ln w="9525" cap="flat" cmpd="sng">
                <a:solidFill>
                  <a:srgbClr val="0000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buNone/>
                </a:pPr>
                <a:endParaRPr lang="zh-CN" altLang="en-US" sz="3670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34845" name="Rectangle 33"/>
              <p:cNvSpPr/>
              <p:nvPr/>
            </p:nvSpPr>
            <p:spPr>
              <a:xfrm>
                <a:off x="672" y="1824"/>
                <a:ext cx="48" cy="1728"/>
              </a:xfrm>
              <a:prstGeom prst="rect">
                <a:avLst/>
              </a:prstGeom>
              <a:solidFill>
                <a:srgbClr val="0000FF"/>
              </a:solidFill>
              <a:ln w="9525" cap="flat" cmpd="sng">
                <a:solidFill>
                  <a:srgbClr val="0000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buNone/>
                </a:pPr>
                <a:endParaRPr lang="zh-CN" altLang="en-US" sz="3670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34846" name="AutoShape 34"/>
              <p:cNvSpPr/>
              <p:nvPr/>
            </p:nvSpPr>
            <p:spPr>
              <a:xfrm>
                <a:off x="720" y="3504"/>
                <a:ext cx="1008" cy="96"/>
              </a:xfrm>
              <a:prstGeom prst="rightArrow">
                <a:avLst>
                  <a:gd name="adj1" fmla="val 50000"/>
                  <a:gd name="adj2" fmla="val 262500"/>
                </a:avLst>
              </a:prstGeom>
              <a:solidFill>
                <a:srgbClr val="0000FF"/>
              </a:solidFill>
              <a:ln w="9525" cap="flat" cmpd="sng">
                <a:solidFill>
                  <a:srgbClr val="0000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buNone/>
                </a:pPr>
                <a:endParaRPr lang="zh-CN" altLang="en-US" sz="3670" dirty="0">
                  <a:solidFill>
                    <a:srgbClr val="FF3300"/>
                  </a:solidFill>
                </a:endParaRPr>
              </a:p>
            </p:txBody>
          </p:sp>
        </p:grpSp>
        <p:sp>
          <p:nvSpPr>
            <p:cNvPr id="34843" name="Text Box 35"/>
            <p:cNvSpPr txBox="1"/>
            <p:nvPr/>
          </p:nvSpPr>
          <p:spPr>
            <a:xfrm>
              <a:off x="83" y="1632"/>
              <a:ext cx="484" cy="1824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5" b="1" dirty="0">
                  <a:solidFill>
                    <a:srgbClr val="FF3399"/>
                  </a:solidFill>
                  <a:ea typeface="楷体_GB2312" pitchFamily="49" charset="-122"/>
                </a:rPr>
                <a:t>托物言志</a:t>
              </a:r>
              <a:endParaRPr lang="zh-CN" altLang="en-US" sz="3005" b="1" dirty="0">
                <a:solidFill>
                  <a:srgbClr val="FF3399"/>
                </a:solidFill>
                <a:ea typeface="楷体_GB2312" pitchFamily="49" charset="-122"/>
              </a:endParaRPr>
            </a:p>
          </p:txBody>
        </p:sp>
      </p:grpSp>
      <p:sp>
        <p:nvSpPr>
          <p:cNvPr id="33828" name="Text Box 36"/>
          <p:cNvSpPr txBox="1"/>
          <p:nvPr/>
        </p:nvSpPr>
        <p:spPr>
          <a:xfrm>
            <a:off x="2409636" y="4009577"/>
            <a:ext cx="5975964" cy="171704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670" b="1" dirty="0">
                <a:solidFill>
                  <a:srgbClr val="0000CC"/>
                </a:solidFill>
                <a:ea typeface="楷体_GB2312" pitchFamily="49" charset="-122"/>
              </a:rPr>
              <a:t>既不愿像陶渊明那样消极避世，又不愿像世人那样追逐功名富贵，他要在污浊的世间独立不移，永远保持清白的操守和正直的品德。</a:t>
            </a:r>
            <a:endParaRPr lang="zh-CN" altLang="en-US" sz="2670" b="1" dirty="0">
              <a:solidFill>
                <a:srgbClr val="0000CC"/>
              </a:solidFill>
              <a:ea typeface="楷体_GB2312" pitchFamily="49" charset="-122"/>
            </a:endParaRPr>
          </a:p>
        </p:txBody>
      </p:sp>
      <p:pic>
        <p:nvPicPr>
          <p:cNvPr id="34841" name="Picture 37" descr="3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203320" y="4925901"/>
            <a:ext cx="762720" cy="5720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  <p:bldP spid="33798" grpId="0"/>
      <p:bldP spid="33803" grpId="0"/>
      <p:bldP spid="33804" grpId="0"/>
      <p:bldP spid="33805" grpId="0"/>
      <p:bldP spid="33806" grpId="0"/>
      <p:bldP spid="33807" grpId="0" bldLvl="0" animBg="1"/>
      <p:bldP spid="33808" grpId="0"/>
      <p:bldP spid="33809" grpId="0" bldLvl="0" animBg="1"/>
      <p:bldP spid="33810" grpId="0"/>
      <p:bldP spid="33811" grpId="0"/>
      <p:bldP spid="33812" grpId="0" bldLvl="0" animBg="1"/>
      <p:bldP spid="33813" grpId="0"/>
      <p:bldP spid="33814" grpId="0" bldLvl="0" animBg="1"/>
      <p:bldP spid="33815" grpId="0"/>
      <p:bldP spid="33828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2" name="Picture 2" descr="shuilucaimuzhihua 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9760" y="572040"/>
            <a:ext cx="3178000" cy="21888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3" name="Picture 3" descr="md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360" y="572040"/>
            <a:ext cx="2987320" cy="22404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4" name="Picture 4" descr="莲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360" y="3114440"/>
            <a:ext cx="2987320" cy="22775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5" name="Text Box 5"/>
          <p:cNvSpPr txBox="1"/>
          <p:nvPr/>
        </p:nvSpPr>
        <p:spPr>
          <a:xfrm>
            <a:off x="4288175" y="2288160"/>
            <a:ext cx="641350" cy="108052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005" b="1" dirty="0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背诵</a:t>
            </a:r>
            <a:endParaRPr lang="zh-CN" altLang="en-US" sz="3005" b="1" dirty="0">
              <a:solidFill>
                <a:srgbClr val="0000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35846" name="Picture 6" descr="1">
            <a:hlinkClick r:id="" action="ppaction://noaction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200" y="5211921"/>
            <a:ext cx="572040" cy="5084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7" name="Picture 7" descr="jh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3320" y="3114440"/>
            <a:ext cx="3050880" cy="22881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908031" y="757423"/>
            <a:ext cx="7056484" cy="572040"/>
          </a:xfrm>
          <a:solidFill>
            <a:srgbClr val="FFFF99">
              <a:alpha val="100000"/>
            </a:srgbClr>
          </a:solidFill>
          <a:ln>
            <a:solidFill>
              <a:srgbClr val="FF0000">
                <a:alpha val="100000"/>
              </a:srgbClr>
            </a:solidFill>
            <a:miter lim="800000"/>
          </a:ln>
        </p:spPr>
        <p:txBody>
          <a:bodyPr vert="horz" wrap="square" lIns="76272" tIns="38136" rIns="76272" bIns="38136" anchor="ctr"/>
          <a:p>
            <a:pPr algn="l" eaLnBrk="1" hangingPunct="1"/>
            <a:r>
              <a:rPr lang="zh-CN" altLang="en-US" sz="3335" dirty="0">
                <a:solidFill>
                  <a:srgbClr val="FF0000"/>
                </a:solidFill>
                <a:ea typeface="隶书" panose="02010509060101010101" pitchFamily="49" charset="-122"/>
              </a:rPr>
              <a:t>怎样理解“莲之爱，同予者何人”？</a:t>
            </a:r>
            <a:endParaRPr lang="zh-CN" altLang="en-US" sz="3335" dirty="0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758400" y="5593281"/>
            <a:ext cx="7627201" cy="127120"/>
          </a:xfrm>
        </p:spPr>
        <p:txBody>
          <a:bodyPr vert="horz" wrap="square" lIns="76272" tIns="38136" rIns="76272" bIns="38136" anchor="t"/>
          <a:p>
            <a:pPr eaLnBrk="1" hangingPunct="1">
              <a:lnSpc>
                <a:spcPct val="90000"/>
              </a:lnSpc>
              <a:buNone/>
            </a:pPr>
            <a:r>
              <a:rPr lang="en-US" altLang="zh-CN" sz="3005" dirty="0">
                <a:solidFill>
                  <a:srgbClr val="FF3300"/>
                </a:solidFill>
              </a:rPr>
              <a:t>          </a:t>
            </a:r>
            <a:endParaRPr lang="en-US" altLang="zh-CN" b="1" dirty="0">
              <a:solidFill>
                <a:srgbClr val="000066"/>
              </a:solidFill>
            </a:endParaRPr>
          </a:p>
        </p:txBody>
      </p:sp>
      <p:sp>
        <p:nvSpPr>
          <p:cNvPr id="35844" name="Text Box 4"/>
          <p:cNvSpPr txBox="1"/>
          <p:nvPr/>
        </p:nvSpPr>
        <p:spPr>
          <a:xfrm>
            <a:off x="775614" y="2800613"/>
            <a:ext cx="7704002" cy="1572895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50000">
                <a:srgbClr val="FFFFFF"/>
              </a:gs>
              <a:gs pos="100000">
                <a:srgbClr val="FFFF99"/>
              </a:gs>
            </a:gsLst>
            <a:lin ang="5400000" scaled="1"/>
            <a:tileRect/>
          </a:gra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en-US" altLang="zh-CN" sz="2670" b="1" dirty="0">
                <a:solidFill>
                  <a:srgbClr val="000066"/>
                </a:solidFill>
              </a:rPr>
              <a:t>           </a:t>
            </a:r>
            <a:r>
              <a:rPr lang="zh-CN" altLang="en-US" sz="2670" b="1" dirty="0">
                <a:solidFill>
                  <a:srgbClr val="000066"/>
                </a:solidFill>
              </a:rPr>
              <a:t>这是一个反问句。一方面照应上文“予独爱莲”，另一方面也透露出对人生世事的感叹，慨叹当时与作者志同道合的人少，能做到品行高洁的人少。</a:t>
            </a:r>
            <a:endParaRPr lang="zh-CN" altLang="en-US" sz="367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ldLvl="0" animBg="1"/>
      <p:bldP spid="35844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758400" y="337663"/>
            <a:ext cx="6516225" cy="1334760"/>
          </a:xfrm>
          <a:gradFill rotWithShape="0">
            <a:gsLst>
              <a:gs pos="0">
                <a:srgbClr val="EEFFF7">
                  <a:alpha val="100000"/>
                </a:srgbClr>
              </a:gs>
              <a:gs pos="50000">
                <a:srgbClr val="99FFCC">
                  <a:alpha val="100000"/>
                </a:srgbClr>
              </a:gs>
              <a:gs pos="100000">
                <a:srgbClr val="EEFFF7">
                  <a:alpha val="100000"/>
                </a:srgbClr>
              </a:gs>
            </a:gsLst>
            <a:lin ang="5400000" scaled="1"/>
            <a:tileRect/>
          </a:gradFill>
          <a:ln>
            <a:solidFill>
              <a:srgbClr val="FF0000">
                <a:alpha val="100000"/>
              </a:srgbClr>
            </a:solidFill>
            <a:miter lim="800000"/>
          </a:ln>
        </p:spPr>
        <p:txBody>
          <a:bodyPr vert="horz" wrap="square" lIns="76272" tIns="38136" rIns="76272" bIns="38136" anchor="ctr"/>
          <a:p>
            <a:pPr algn="l" eaLnBrk="1" hangingPunct="1">
              <a:lnSpc>
                <a:spcPct val="80000"/>
              </a:lnSpc>
            </a:pPr>
            <a:r>
              <a:rPr lang="en-US" altLang="zh-CN" dirty="0"/>
              <a:t> </a:t>
            </a:r>
            <a:r>
              <a:rPr lang="en-US" altLang="zh-CN" sz="3335" dirty="0">
                <a:solidFill>
                  <a:srgbClr val="FF0000"/>
                </a:solidFill>
                <a:ea typeface="隶书" panose="02010509060101010101" pitchFamily="49" charset="-122"/>
              </a:rPr>
              <a:t>“</a:t>
            </a:r>
            <a:r>
              <a:rPr lang="zh-CN" altLang="en-US" sz="3335" dirty="0">
                <a:solidFill>
                  <a:srgbClr val="FF0000"/>
                </a:solidFill>
                <a:ea typeface="隶书" panose="02010509060101010101" pitchFamily="49" charset="-122"/>
              </a:rPr>
              <a:t>牡丹之爱，宜乎众矣。”表达了作者怎样的感情？</a:t>
            </a:r>
            <a:endParaRPr lang="zh-CN" altLang="en-US" sz="3335" dirty="0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6415240" y="0"/>
            <a:ext cx="1970360" cy="381360"/>
          </a:xfrm>
        </p:spPr>
        <p:txBody>
          <a:bodyPr vert="horz" wrap="square" lIns="76272" tIns="38136" rIns="76272" bIns="38136" anchor="t"/>
          <a:p>
            <a:pPr eaLnBrk="1" hangingPunct="1">
              <a:lnSpc>
                <a:spcPct val="90000"/>
              </a:lnSpc>
              <a:buNone/>
            </a:pPr>
            <a:r>
              <a:rPr lang="en-US" altLang="zh-CN" sz="2335" dirty="0">
                <a:solidFill>
                  <a:srgbClr val="FF3300"/>
                </a:solidFill>
              </a:rPr>
              <a:t>        </a:t>
            </a:r>
            <a:endParaRPr lang="en-US" altLang="zh-CN" sz="2335" b="1" dirty="0">
              <a:solidFill>
                <a:srgbClr val="660066"/>
              </a:solidFill>
            </a:endParaRPr>
          </a:p>
        </p:txBody>
      </p:sp>
      <p:sp>
        <p:nvSpPr>
          <p:cNvPr id="36868" name="Text Box 4"/>
          <p:cNvSpPr txBox="1"/>
          <p:nvPr/>
        </p:nvSpPr>
        <p:spPr>
          <a:xfrm>
            <a:off x="758400" y="3340873"/>
            <a:ext cx="7627201" cy="904240"/>
          </a:xfrm>
          <a:prstGeom prst="rect">
            <a:avLst/>
          </a:prstGeom>
          <a:gradFill rotWithShape="0">
            <a:gsLst>
              <a:gs pos="0">
                <a:srgbClr val="99FFCC"/>
              </a:gs>
              <a:gs pos="50000">
                <a:srgbClr val="FFFFFF"/>
              </a:gs>
              <a:gs pos="100000">
                <a:srgbClr val="99FFCC"/>
              </a:gs>
            </a:gsLst>
            <a:lin ang="5400000" scaled="1"/>
            <a:tileRect/>
          </a:gra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670" b="1" dirty="0">
                <a:solidFill>
                  <a:srgbClr val="660066"/>
                </a:solidFill>
              </a:rPr>
              <a:t>         </a:t>
            </a:r>
            <a:r>
              <a:rPr lang="zh-CN" altLang="en-US" sz="2670" b="1" dirty="0">
                <a:solidFill>
                  <a:srgbClr val="660066"/>
                </a:solidFill>
              </a:rPr>
              <a:t>这个感叹句，是作者对那时一些士大夫追求名利，求取富贵的处世态度的强烈讽刺。</a:t>
            </a:r>
            <a:endParaRPr lang="zh-CN" altLang="en-US" sz="367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ldLvl="0" animBg="1"/>
      <p:bldP spid="36868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272" tIns="38136" rIns="76272" bIns="38136" anchor="ctr"/>
          <a:p>
            <a:r>
              <a:rPr lang="en-US" altLang="zh-CN" dirty="0"/>
              <a:t>  </a:t>
            </a:r>
            <a:r>
              <a:rPr lang="zh-CN" altLang="en-US" dirty="0"/>
              <a:t>总结</a:t>
            </a:r>
            <a:endParaRPr lang="zh-CN" altLang="en-US" dirty="0"/>
          </a:p>
        </p:txBody>
      </p:sp>
      <p:sp>
        <p:nvSpPr>
          <p:cNvPr id="38915" name="Rectangle 3"/>
          <p:cNvSpPr>
            <a:spLocks noGrp="1"/>
          </p:cNvSpPr>
          <p:nvPr>
            <p:ph idx="1"/>
          </p:nvPr>
        </p:nvSpPr>
        <p:spPr/>
        <p:txBody>
          <a:bodyPr vert="horz" wrap="square" lIns="76272" tIns="38136" rIns="76272" bIns="38136" anchor="t"/>
          <a:p>
            <a:r>
              <a:rPr lang="en-US" altLang="zh-CN" dirty="0"/>
              <a:t>           </a:t>
            </a:r>
            <a:endParaRPr lang="en-US" altLang="zh-CN" dirty="0"/>
          </a:p>
        </p:txBody>
      </p:sp>
      <p:sp useBgFill="1">
        <p:nvSpPr>
          <p:cNvPr id="37892" name="Text Box 4"/>
          <p:cNvSpPr txBox="1"/>
          <p:nvPr/>
        </p:nvSpPr>
        <p:spPr>
          <a:xfrm>
            <a:off x="1509203" y="1779680"/>
            <a:ext cx="5638800" cy="1960880"/>
          </a:xfrm>
          <a:prstGeom prst="rect">
            <a:avLst/>
          </a:prstGeom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670" b="1" dirty="0">
                <a:solidFill>
                  <a:srgbClr val="660066"/>
                </a:solidFill>
              </a:rPr>
              <a:t>        </a:t>
            </a:r>
            <a:r>
              <a:rPr lang="zh-CN" altLang="en-US" sz="2670" b="1" dirty="0">
                <a:solidFill>
                  <a:srgbClr val="660066"/>
                </a:solidFill>
              </a:rPr>
              <a:t>作者赞美莲的优美的形象和高贵</a:t>
            </a:r>
            <a:endParaRPr lang="zh-CN" altLang="en-US" sz="2670" b="1" dirty="0">
              <a:solidFill>
                <a:srgbClr val="660066"/>
              </a:solidFill>
            </a:endParaRPr>
          </a:p>
          <a:p>
            <a:pPr marL="0" lvl="0" indent="0" eaLnBrk="1" hangingPunct="1">
              <a:buNone/>
            </a:pPr>
            <a:r>
              <a:rPr lang="zh-CN" altLang="en-US" sz="2670" b="1" dirty="0">
                <a:solidFill>
                  <a:srgbClr val="660066"/>
                </a:solidFill>
              </a:rPr>
              <a:t>品质，说明自己洁身自好的品格，抒</a:t>
            </a:r>
            <a:endParaRPr lang="zh-CN" altLang="en-US" sz="2670" b="1" dirty="0">
              <a:solidFill>
                <a:srgbClr val="660066"/>
              </a:solidFill>
            </a:endParaRPr>
          </a:p>
          <a:p>
            <a:pPr marL="0" lvl="0" indent="0" eaLnBrk="1" hangingPunct="1">
              <a:buNone/>
            </a:pPr>
            <a:r>
              <a:rPr lang="zh-CN" altLang="en-US" sz="2670" b="1" dirty="0">
                <a:solidFill>
                  <a:srgbClr val="660066"/>
                </a:solidFill>
              </a:rPr>
              <a:t>发了对追慕富贵的恶浊世风的鄙弃之</a:t>
            </a:r>
            <a:endParaRPr lang="zh-CN" altLang="en-US" sz="2670" b="1" dirty="0">
              <a:solidFill>
                <a:srgbClr val="660066"/>
              </a:solidFill>
            </a:endParaRPr>
          </a:p>
          <a:p>
            <a:pPr marL="0" lvl="0" indent="0" eaLnBrk="1" hangingPunct="1">
              <a:buNone/>
            </a:pPr>
            <a:r>
              <a:rPr lang="zh-CN" altLang="en-US" sz="2670" b="1" dirty="0">
                <a:solidFill>
                  <a:srgbClr val="660066"/>
                </a:solidFill>
              </a:rPr>
              <a:t>情。</a:t>
            </a:r>
            <a:endParaRPr lang="zh-CN" altLang="en-US" sz="267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  <p:bldP spid="37892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WordArt 2"/>
          <p:cNvSpPr>
            <a:spLocks noTextEdit="1"/>
          </p:cNvSpPr>
          <p:nvPr/>
        </p:nvSpPr>
        <p:spPr>
          <a:xfrm>
            <a:off x="2469223" y="1238096"/>
            <a:ext cx="4324729" cy="13387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005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课后练习题</a:t>
            </a:r>
            <a:endParaRPr lang="zh-CN" altLang="en-US" sz="3005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272" tIns="38136" rIns="76272" bIns="38136" anchor="ctr"/>
          <a:p>
            <a:endParaRPr lang="zh-CN" altLang="en-US" dirty="0"/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566396" y="-143010"/>
            <a:ext cx="7837743" cy="5225162"/>
          </a:xfrm>
        </p:spPr>
        <p:txBody>
          <a:bodyPr vert="horz" wrap="square" lIns="76272" tIns="38136" rIns="76272" bIns="38136" anchor="t"/>
          <a:p>
            <a:r>
              <a:rPr lang="zh-CN" altLang="en-US" sz="2335" u="sng" dirty="0">
                <a:latin typeface="黑体" panose="02010609060101010101" pitchFamily="49" charset="-122"/>
                <a:ea typeface="黑体" panose="02010609060101010101" pitchFamily="49" charset="-122"/>
              </a:rPr>
              <a:t>（一）问答题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335" dirty="0">
                <a:latin typeface="黑体" panose="02010609060101010101" pitchFamily="49" charset="-122"/>
                <a:ea typeface="黑体" panose="02010609060101010101" pitchFamily="49" charset="-122"/>
              </a:rPr>
              <a:t>、用自己的语言概括作者赞扬的莲花的高贵品质。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   答：正直、通达、庄重、洁身自好、不与世俗同流合污、清高而美名远扬。   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、“独爱莲”，“独爱菊”两个“独”字，表现了他们怎样的生活态度？  </a:t>
            </a:r>
            <a:endParaRPr lang="zh-CN" altLang="en-US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   答：表现出他们遗世独立，决不随波逐流的态度，同时又相对表明周敦頣不同于陶渊明的生活态度。 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335" dirty="0">
                <a:latin typeface="黑体" panose="02010609060101010101" pitchFamily="49" charset="-122"/>
                <a:ea typeface="黑体" panose="02010609060101010101" pitchFamily="49" charset="-122"/>
              </a:rPr>
              <a:t>、文中写莲花，为什么还提到了菊和牡丹呢？</a:t>
            </a:r>
            <a:endParaRPr lang="en-US" altLang="zh-CN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   答：用菊和牡丹来对比烘托突莲的高洁品质。菊是正面衬托，牡丹是反面对比衬托。</a:t>
            </a:r>
            <a:endParaRPr lang="en-US" altLang="zh-CN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335" dirty="0">
                <a:latin typeface="黑体" panose="02010609060101010101" pitchFamily="49" charset="-122"/>
                <a:ea typeface="黑体" panose="02010609060101010101" pitchFamily="49" charset="-122"/>
              </a:rPr>
              <a:t>、文中对莲花的描写有什么作用？ </a:t>
            </a:r>
            <a:endParaRPr lang="en-US" altLang="zh-CN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 答：通过描写莲的形象，赋予莲以美好的品质，进而借物喻人，揭示作者不慕名利，洁身自好的品质。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33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33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33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4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74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74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10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charRg st="110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charRg st="110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60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charRg st="160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charRg st="160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82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charRg st="182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charRg st="182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224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charRg st="224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charRg st="224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242" end="2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771">
                                            <p:txEl>
                                              <p:charRg st="242" end="2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771">
                                            <p:txEl>
                                              <p:charRg st="242" end="2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3731154" y="96665"/>
            <a:ext cx="6483121" cy="953400"/>
          </a:xfrm>
        </p:spPr>
        <p:txBody>
          <a:bodyPr vert="horz" wrap="square" lIns="76272" tIns="38136" rIns="76272" bIns="38136" anchor="ctr"/>
          <a:p>
            <a:endParaRPr lang="zh-CN" alt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758400" y="-143010"/>
            <a:ext cx="8167461" cy="7747700"/>
          </a:xfrm>
          <a:gradFill>
            <a:gsLst>
              <a:gs pos="0">
                <a:srgbClr val="47765E"/>
              </a:gs>
              <a:gs pos="50000">
                <a:srgbClr val="99FFCC"/>
              </a:gs>
              <a:gs pos="93750">
                <a:srgbClr val="99CCFF"/>
              </a:gs>
              <a:gs pos="87500">
                <a:srgbClr val="E6FFF3"/>
              </a:gs>
              <a:gs pos="75000">
                <a:srgbClr val="CCFFE6"/>
              </a:gs>
              <a:gs pos="100000">
                <a:schemeClr val="bg1"/>
              </a:gs>
            </a:gsLst>
            <a:lin ang="5400000" scaled="1"/>
          </a:gradFill>
        </p:spPr>
        <p:txBody>
          <a:bodyPr vert="horz" wrap="square" lIns="76272" tIns="38136" rIns="76272" bIns="38136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zh-CN" altLang="en-US" sz="2335" b="0" i="0" u="sng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（一）问答题</a:t>
            </a:r>
            <a:endParaRPr kumimoji="1" lang="en-US" altLang="zh-CN" sz="2335" b="0" i="0" u="sng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en-US" altLang="zh-CN" sz="2335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5</a:t>
            </a:r>
            <a:r>
              <a:rPr kumimoji="1" lang="zh-CN" altLang="en-US" sz="2335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、第二段用了怎样的表达方式？和上一段关系怎样？ </a:t>
            </a:r>
            <a:endParaRPr kumimoji="1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答：议论、抒情。第一段描写“莲”的形象，第二段点明“莲”的含义，揭示中心。 </a:t>
            </a:r>
            <a:endParaRPr kumimoji="1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endParaRPr kumimoji="1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en-US" altLang="zh-CN" sz="2335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6</a:t>
            </a:r>
            <a:r>
              <a:rPr kumimoji="1" lang="zh-CN" altLang="en-US" sz="2335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、举例说明第二段所运用的修辞方法。</a:t>
            </a: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  </a:t>
            </a:r>
            <a:endParaRPr kumimoji="1" lang="zh-CN" altLang="en-US" sz="233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答： （</a:t>
            </a:r>
            <a:r>
              <a:rPr kumimoji="1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）反问：同予者何人？（</a:t>
            </a:r>
            <a:r>
              <a:rPr kumimoji="1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</a:t>
            </a: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）排比：菊</a:t>
            </a:r>
            <a:r>
              <a:rPr kumimoji="1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……</a:t>
            </a: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花之君子者也。（</a:t>
            </a:r>
            <a:r>
              <a:rPr kumimoji="1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</a:t>
            </a: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）比喻：予谓菊，花之隐逸者也。（</a:t>
            </a:r>
            <a:r>
              <a:rPr kumimoji="1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</a:t>
            </a: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）对比：莲之爱，同予者何人？牡丹之爱，宜乎众矣。 </a:t>
            </a:r>
            <a:endParaRPr kumimoji="1" lang="en-US" altLang="zh-CN" sz="2335" b="0" i="0" u="sng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en-US" altLang="zh-CN" sz="267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en-US" altLang="zh-CN" sz="2335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7</a:t>
            </a:r>
            <a:r>
              <a:rPr kumimoji="1" lang="zh-CN" altLang="en-US" sz="2335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、本文将花的形象比喻人的品质，莲、菊、牡丹各比喻怎样的生活态度？ </a:t>
            </a:r>
            <a:endParaRPr kumimoji="1" lang="en-US" altLang="zh-CN" sz="2335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答：莲比喻不慕名利，洁身自好的生活态度；菊比喻隐逸的生活态度；牡丹比喻贪慕富贵的生活态度。 </a:t>
            </a:r>
            <a:endParaRPr kumimoji="1" lang="en-US" altLang="zh-CN" sz="2335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33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33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33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6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76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76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8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charRg st="78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charRg st="78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00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charRg st="100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charRg st="100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81" end="2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charRg st="181" end="2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charRg st="181" end="2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216" end="2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charRg st="216" end="2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charRg st="216" end="2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272" tIns="38136" rIns="76272" bIns="38136" anchor="ctr"/>
          <a:p>
            <a:endParaRPr lang="zh-CN" altLang="en-US" dirty="0"/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547857" y="0"/>
            <a:ext cx="7837743" cy="5225162"/>
          </a:xfrm>
        </p:spPr>
        <p:txBody>
          <a:bodyPr vert="horz" wrap="square" lIns="76272" tIns="38136" rIns="76272" bIns="38136" anchor="t"/>
          <a:p>
            <a:r>
              <a:rPr lang="zh-CN" altLang="en-US" sz="2335" u="sng" dirty="0">
                <a:latin typeface="黑体" panose="02010609060101010101" pitchFamily="49" charset="-122"/>
                <a:ea typeface="黑体" panose="02010609060101010101" pitchFamily="49" charset="-122"/>
              </a:rPr>
              <a:t>（一）问答题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、作者把“莲”与“牡丹”对举，其用意何在？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答：通过对比批判贪图富贵追名逐利的世风，表明自己洁身自好的品格。 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“莲之爱，同予者何人？”表达作者怎样的思想感情？</a:t>
            </a:r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答：知音甚少的无限感慨。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、“牡丹之爱，宜乎众矣。”表达了作者怎样的思想感情？？</a:t>
            </a:r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答：作者对追求势力、追求富贵的庸俗世风的鄙弃。 </a:t>
            </a:r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7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7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31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31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31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7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7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2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charRg st="72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charRg st="72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99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charRg st="99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charRg st="99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17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charRg st="117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charRg st="117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48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charRg st="148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charRg st="148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400" y="0"/>
            <a:ext cx="7627201" cy="572040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272" tIns="38136" rIns="76272" bIns="38136" anchor="ctr"/>
          <a:p>
            <a:endParaRPr lang="zh-CN" altLang="en-US" dirty="0"/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547857" y="0"/>
            <a:ext cx="7837743" cy="5225162"/>
          </a:xfrm>
        </p:spPr>
        <p:txBody>
          <a:bodyPr vert="horz" wrap="square" lIns="76272" tIns="38136" rIns="76272" bIns="38136" anchor="t"/>
          <a:p>
            <a:r>
              <a:rPr lang="zh-CN" altLang="en-US" sz="2335" u="sng" dirty="0">
                <a:latin typeface="黑体" panose="02010609060101010101" pitchFamily="49" charset="-122"/>
                <a:ea typeface="黑体" panose="02010609060101010101" pitchFamily="49" charset="-122"/>
              </a:rPr>
              <a:t>（一）问答题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、文章结尾处，修辞和表达上有什么特点？表达了怎样的思想感情？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答：运用排比修辞，反问句式；强烈表达作者不与世俗同流合污，不追求富贵的思想感情。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、本文的线索是什么？</a:t>
            </a:r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  </a:t>
            </a:r>
            <a:endParaRPr lang="zh-CN" altLang="en-US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答：以“爱”这一主观感情为线索。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 作者不愿隐逸，也不贪莫富贵，那么他所追慕的是什么？ </a:t>
            </a:r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答：追求在污浊的世间，坚贞不渝地保持自己正直的操守。 </a:t>
            </a:r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7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7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4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4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4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86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86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86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8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charRg st="8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charRg st="8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04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charRg st="104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charRg st="104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26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charRg st="126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charRg st="126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58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charRg st="158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charRg st="158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5058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272" tIns="38136" rIns="76272" bIns="38136" anchor="ctr"/>
          <a:p>
            <a:endParaRPr lang="zh-CN" altLang="en-US" dirty="0"/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547857" y="0"/>
            <a:ext cx="7837743" cy="5225162"/>
          </a:xfrm>
        </p:spPr>
        <p:txBody>
          <a:bodyPr vert="horz" wrap="square" lIns="76272" tIns="38136" rIns="76272" bIns="38136" anchor="t"/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 从作者对莲的赞美来看，这种“君子”应具备怎样的品格？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答：鄙弃贪图富贵，追求名利的世风，洁身自好，保持坚贞气节和高尚品质。 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、在文中作者把“莲”作为一种高贵品质的象征。作者在这里运用了什么写法？目的何在？ （表达了作者怎样思想？）。</a:t>
            </a:r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答：托物言志；在莲的形象中寄予了自己不慕名利、洁身自好的节操。</a:t>
            </a:r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 文中作者对“牡丹”与“菊花”的态度是否相同？谈谈你的理解。 </a:t>
            </a:r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答：不同，文中“菊”是正衬，尽管作者不愿意隐逸，但也不反对。文中的“牡丹”是反衬，因为它是追求名利，贪图富贵的象征，所以作者对它的态度是非常鲜明的反对。</a:t>
            </a:r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32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32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32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3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73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73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7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7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34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charRg st="134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charRg st="134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70" end="2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charRg st="170" end="2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charRg st="170" end="2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206" end="2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charRg st="206" end="28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charRg st="206" end="2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6082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272" tIns="38136" rIns="76272" bIns="38136" anchor="ctr"/>
          <a:p>
            <a:endParaRPr lang="zh-CN" altLang="en-US" dirty="0"/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547857" y="0"/>
            <a:ext cx="7837743" cy="5225162"/>
          </a:xfrm>
        </p:spPr>
        <p:txBody>
          <a:bodyPr vert="horz" wrap="square" lIns="76272" tIns="38136" rIns="76272" bIns="38136" anchor="t"/>
          <a:p>
            <a:r>
              <a:rPr lang="zh-CN" altLang="en-US" sz="2335" u="sng" dirty="0">
                <a:latin typeface="黑体" panose="02010609060101010101" pitchFamily="49" charset="-122"/>
                <a:ea typeface="黑体" panose="02010609060101010101" pitchFamily="49" charset="-122"/>
              </a:rPr>
              <a:t>（一）问答题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、文中说：“自李唐来世人甚爱牡丹”和“牡丹之爱宜乎众矣”说明当时怎样的社会现象。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答：趋炎附势，追求富贵的社会现象。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“可远观而不可亵玩焉”说明莲花有什么特点？ </a:t>
            </a:r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  </a:t>
            </a:r>
            <a:endParaRPr lang="zh-CN" altLang="en-US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答：端庄严肃、被人敬仰。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、“出淤泥而不染”写出了莲花什么相的品格？ </a:t>
            </a:r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答：不与世俗同流合污。</a:t>
            </a:r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7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7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51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51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51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4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74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74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6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charRg st="76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charRg st="76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06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charRg st="106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charRg st="106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24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charRg st="124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charRg st="124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49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charRg st="149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charRg st="149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7106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272" tIns="38136" rIns="76272" bIns="38136" anchor="ctr"/>
          <a:p>
            <a:endParaRPr lang="zh-CN" altLang="en-US" dirty="0"/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547857" y="0"/>
            <a:ext cx="7837743" cy="5225162"/>
          </a:xfrm>
        </p:spPr>
        <p:txBody>
          <a:bodyPr vert="horz" wrap="square" lIns="76272" tIns="38136" rIns="76272" bIns="38136" anchor="t"/>
          <a:p>
            <a:r>
              <a:rPr lang="zh-CN" altLang="en-US" sz="2335" u="sng" dirty="0">
                <a:latin typeface="黑体" panose="02010609060101010101" pitchFamily="49" charset="-122"/>
                <a:ea typeface="黑体" panose="02010609060101010101" pitchFamily="49" charset="-122"/>
              </a:rPr>
              <a:t>（三）问答题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、子认为“近朱者赤，近墨者黑”这与周敦頣的“出淤泥而不染，濯清涟而不妖”的看法相反，你同意哪种观点，谈谈你对这两种看法的认识。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答：（提示，可任选一种，谈出充分理由）。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 用“中通外直，不蔓不枝”来鞭策自己，谈谈做人的道理。</a:t>
            </a:r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  </a:t>
            </a:r>
            <a:endParaRPr lang="zh-CN" altLang="en-US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答：提示，做人要胸怀坦荡，光明磊落，正直积极向上。不滋生私欲的枝杈，做益于人民的人。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7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7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2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72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72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7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77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77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99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charRg st="99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charRg st="99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01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charRg st="101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charRg st="101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34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charRg st="134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charRg st="134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39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charRg st="139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charRg st="139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813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272" tIns="38136" rIns="76272" bIns="38136" anchor="ctr"/>
          <a:p>
            <a:endParaRPr lang="zh-CN" altLang="en-US" dirty="0"/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547857" y="0"/>
            <a:ext cx="7837743" cy="5225162"/>
          </a:xfrm>
        </p:spPr>
        <p:txBody>
          <a:bodyPr vert="horz" wrap="square" lIns="76272" tIns="38136" rIns="76272" bIns="38136" anchor="t"/>
          <a:p>
            <a:pPr>
              <a:buNone/>
            </a:pPr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3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 作者在文中为表达自己的思想感情，托物言志，用“莲”来自比，又用“菊”和“牡丹”来衬托。联系你自己的志趣和追求，写出你最喜爱的一种话，并用一句富有哲理的话来概括它的特点。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答：提示，本文是开放性试题。但要求是表明自己志趣的花，需和品格，志向联系起来，不要单纯答喜欢的花。第二小问需有哲理性。 。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335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 作者借本文表达了怎样的人生志趣？你认为这种思想的现实意义是什么？</a:t>
            </a:r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  </a:t>
            </a:r>
            <a:endParaRPr lang="zh-CN" altLang="en-US" sz="23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答：洁身自好，不与世俗同流合污。</a:t>
            </a:r>
            <a:endParaRPr lang="zh-CN" altLang="en-US" sz="20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现实生活中我们经常会面对是否随波逐流的选择，学习作者的君子之风，高洁而庄重，可让我们的人生之路上多一些高尚之举。。</a:t>
            </a:r>
            <a:endParaRPr lang="en-US" altLang="zh-CN" sz="2335" u="sng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335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charRg st="0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charRg st="0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90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90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90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95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95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95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58" end="1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158" end="19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158" end="19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97" end="2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charRg st="197" end="20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charRg st="197" end="20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202" end="2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charRg st="202" end="2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charRg st="202" end="2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223" end="2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charRg st="223" end="28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charRg st="223" end="28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5" name="Rectangle 3"/>
          <p:cNvSpPr/>
          <p:nvPr/>
        </p:nvSpPr>
        <p:spPr>
          <a:xfrm>
            <a:off x="2538080" y="723620"/>
            <a:ext cx="309880" cy="65024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8196" name="Rectangle 4"/>
          <p:cNvSpPr/>
          <p:nvPr/>
        </p:nvSpPr>
        <p:spPr>
          <a:xfrm>
            <a:off x="2220280" y="596500"/>
            <a:ext cx="4004280" cy="65024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8197" name="Rectangle 5"/>
          <p:cNvSpPr/>
          <p:nvPr/>
        </p:nvSpPr>
        <p:spPr>
          <a:xfrm>
            <a:off x="3427920" y="3234240"/>
            <a:ext cx="309880" cy="65024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8198" name="Rectangle 6"/>
          <p:cNvSpPr/>
          <p:nvPr/>
        </p:nvSpPr>
        <p:spPr>
          <a:xfrm>
            <a:off x="2347400" y="3552040"/>
            <a:ext cx="309880" cy="65024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3670" dirty="0">
              <a:solidFill>
                <a:srgbClr val="FF3300"/>
              </a:solidFill>
            </a:endParaRPr>
          </a:p>
        </p:txBody>
      </p:sp>
      <p:sp>
        <p:nvSpPr>
          <p:cNvPr id="8199" name="Text Box 7"/>
          <p:cNvSpPr txBox="1"/>
          <p:nvPr/>
        </p:nvSpPr>
        <p:spPr>
          <a:xfrm>
            <a:off x="710565" y="723900"/>
            <a:ext cx="7179310" cy="1463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l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接天莲叶无穷碧，映日荷花别样红。 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r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--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杨万里</a:t>
            </a:r>
            <a:endParaRPr lang="en-US" altLang="zh-CN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00" name="Text Box 8"/>
          <p:cNvSpPr txBox="1"/>
          <p:nvPr/>
        </p:nvSpPr>
        <p:spPr>
          <a:xfrm>
            <a:off x="710565" y="1967230"/>
            <a:ext cx="6160770" cy="1463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清水出芙蓉，天然去雕饰。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r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李白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01" name="Text Box 9"/>
          <p:cNvSpPr txBox="1"/>
          <p:nvPr/>
        </p:nvSpPr>
        <p:spPr>
          <a:xfrm>
            <a:off x="1667510" y="3430270"/>
            <a:ext cx="6482715" cy="1463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采莲南塘秋，莲花过人头。 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r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乐府民歌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/>
          </p:cNvSpPr>
          <p:nvPr>
            <p:ph idx="1"/>
          </p:nvPr>
        </p:nvSpPr>
        <p:spPr>
          <a:xfrm>
            <a:off x="1330440" y="4576320"/>
            <a:ext cx="6483121" cy="508480"/>
          </a:xfrm>
        </p:spPr>
        <p:txBody>
          <a:bodyPr vert="horz" wrap="square" lIns="76272" tIns="38136" rIns="76272" bIns="38136" anchor="t"/>
          <a:p>
            <a:pPr algn="r" eaLnBrk="1" hangingPunct="1">
              <a:buNone/>
            </a:pPr>
            <a:endParaRPr lang="zh-CN" altLang="zh-CN" sz="2335" dirty="0">
              <a:solidFill>
                <a:srgbClr val="FF3300"/>
              </a:solidFill>
            </a:endParaRP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ph type="title"/>
          </p:nvPr>
        </p:nvGraphicFramePr>
        <p:xfrm>
          <a:off x="-34925" y="0"/>
          <a:ext cx="9173210" cy="5720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5867400" imgH="2565400" progId="Photoshop.Image.5">
                  <p:embed/>
                </p:oleObj>
              </mc:Choice>
              <mc:Fallback>
                <p:oleObj name="" r:id="rId1" imgW="5867400" imgH="2565400" progId="Photoshop.Image.5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-34925" y="0"/>
                        <a:ext cx="9173210" cy="572071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 Box 4"/>
          <p:cNvSpPr txBox="1"/>
          <p:nvPr/>
        </p:nvSpPr>
        <p:spPr>
          <a:xfrm>
            <a:off x="1020328" y="1174536"/>
            <a:ext cx="1098550" cy="45458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9FF99"/>
              </a:gs>
            </a:gsLst>
            <a:lin ang="18900000" scaled="1"/>
            <a:tileRect/>
          </a:gra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6005" dirty="0">
                <a:solidFill>
                  <a:srgbClr val="FF3300"/>
                </a:solidFill>
                <a:ea typeface="华文彩云" panose="02010800040101010101" pitchFamily="2" charset="-122"/>
              </a:rPr>
              <a:t> </a:t>
            </a:r>
            <a:r>
              <a:rPr lang="zh-CN" altLang="en-US" sz="6005" dirty="0">
                <a:solidFill>
                  <a:srgbClr val="FF3300"/>
                </a:solidFill>
                <a:ea typeface="华文彩云" panose="02010800040101010101" pitchFamily="2" charset="-122"/>
              </a:rPr>
              <a:t>爱    莲    说</a:t>
            </a:r>
            <a:endParaRPr lang="zh-CN" altLang="en-US" sz="6005" dirty="0">
              <a:solidFill>
                <a:srgbClr val="FF3300"/>
              </a:solidFill>
              <a:ea typeface="华文彩云" panose="02010800040101010101" pitchFamily="2" charset="-122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2579758" y="2605960"/>
            <a:ext cx="946150" cy="2000250"/>
          </a:xfrm>
          <a:prstGeom prst="rect">
            <a:avLst/>
          </a:prstGeom>
          <a:gradFill rotWithShape="0">
            <a:gsLst>
              <a:gs pos="0">
                <a:srgbClr val="99FF99"/>
              </a:gs>
              <a:gs pos="100000">
                <a:srgbClr val="FFFFFF"/>
              </a:gs>
            </a:gsLst>
            <a:lin ang="2700000" scaled="1"/>
            <a:tileRect/>
          </a:gra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5005" dirty="0">
                <a:solidFill>
                  <a:srgbClr val="FF3300"/>
                </a:solidFill>
                <a:ea typeface="隶书" panose="02010509060101010101" pitchFamily="49" charset="-122"/>
              </a:rPr>
              <a:t>周敦颐</a:t>
            </a:r>
            <a:endParaRPr lang="zh-CN" altLang="en-US" sz="5005" dirty="0">
              <a:solidFill>
                <a:srgbClr val="FF3300"/>
              </a:solidFill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758400" y="0"/>
            <a:ext cx="2542400" cy="699160"/>
          </a:xfrm>
          <a:gradFill rotWithShape="0">
            <a:gsLst>
              <a:gs pos="0">
                <a:srgbClr val="336600">
                  <a:alpha val="100000"/>
                </a:srgbClr>
              </a:gs>
              <a:gs pos="100000">
                <a:srgbClr val="FFFFFF">
                  <a:alpha val="100000"/>
                </a:srgbClr>
              </a:gs>
            </a:gsLst>
            <a:lin ang="5400000" scaled="1"/>
            <a:tileRect/>
          </a:gradFill>
          <a:ln>
            <a:solidFill>
              <a:srgbClr val="FF0000">
                <a:alpha val="100000"/>
              </a:srgbClr>
            </a:solidFill>
            <a:miter lim="800000"/>
          </a:ln>
        </p:spPr>
        <p:txBody>
          <a:bodyPr vert="horz" wrap="square" lIns="76272" tIns="38136" rIns="76272" bIns="38136" anchor="ctr"/>
          <a:p>
            <a:pPr algn="l" eaLnBrk="1" hangingPunct="1"/>
            <a:r>
              <a:rPr lang="zh-CN" altLang="en-US" sz="4505" dirty="0">
                <a:solidFill>
                  <a:srgbClr val="FF3300"/>
                </a:solidFill>
                <a:ea typeface="隶书" panose="02010509060101010101" pitchFamily="49" charset="-122"/>
              </a:rPr>
              <a:t>字词学习</a:t>
            </a:r>
            <a:endParaRPr lang="zh-CN" altLang="en-US" sz="2670" b="1" dirty="0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20955" y="763905"/>
            <a:ext cx="9070975" cy="48641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en-US" sz="5400" b="1" dirty="0">
              <a:solidFill>
                <a:srgbClr val="80008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r>
              <a:rPr lang="zh-CN" altLang="en-US" sz="5400" b="1" dirty="0">
                <a:solidFill>
                  <a:srgbClr val="80008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蕃   </a:t>
            </a:r>
            <a:r>
              <a:rPr lang="zh-CN" altLang="en-US" sz="5400" b="1" dirty="0">
                <a:solidFill>
                  <a:srgbClr val="66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淤</a:t>
            </a:r>
            <a:r>
              <a:rPr lang="zh-CN" altLang="en-US" sz="5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泥</a:t>
            </a:r>
            <a:r>
              <a:rPr lang="zh-CN" altLang="en-US" sz="5400" b="1" dirty="0">
                <a:solidFill>
                  <a:srgbClr val="80008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涟   亵 </a:t>
            </a:r>
            <a:endParaRPr lang="zh-CN" altLang="en-US" sz="5400" b="1" dirty="0">
              <a:solidFill>
                <a:srgbClr val="80008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endParaRPr lang="zh-CN" altLang="en-US" sz="5400" b="1" dirty="0">
              <a:solidFill>
                <a:srgbClr val="80008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r>
              <a:rPr lang="zh-CN" altLang="en-US" sz="5400" b="1" dirty="0">
                <a:solidFill>
                  <a:srgbClr val="80008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濯    鲜</a:t>
            </a:r>
            <a:r>
              <a:rPr lang="zh-CN" altLang="en-US" sz="5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有闻</a:t>
            </a:r>
            <a:r>
              <a:rPr lang="zh-CN" altLang="en-US" sz="5400" b="1" dirty="0">
                <a:solidFill>
                  <a:srgbClr val="80008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周敦颐</a:t>
            </a:r>
            <a:endParaRPr lang="zh-CN" altLang="en-US" sz="5400" b="1" dirty="0">
              <a:solidFill>
                <a:srgbClr val="80008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buNone/>
            </a:pPr>
            <a:r>
              <a:rPr lang="zh-CN" altLang="en-US" sz="5400" b="1" dirty="0">
                <a:solidFill>
                  <a:srgbClr val="80008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endParaRPr lang="zh-CN" altLang="en-US" sz="5400" b="1" dirty="0">
              <a:solidFill>
                <a:srgbClr val="80008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758065" y="1021370"/>
            <a:ext cx="10287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4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fán</a:t>
            </a:r>
            <a:endParaRPr lang="en-US" altLang="zh-CN" sz="4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2554050" y="1021370"/>
            <a:ext cx="74676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None/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yū</a:t>
            </a:r>
            <a:endParaRPr lang="en-US" altLang="zh-CN" sz="4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4700220" y="1021370"/>
            <a:ext cx="131064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None/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lián</a:t>
            </a:r>
            <a:endParaRPr lang="en-US" altLang="zh-CN" sz="4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6595445" y="1021370"/>
            <a:ext cx="10287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None/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xiè</a:t>
            </a:r>
            <a:endParaRPr lang="en-US" altLang="zh-CN" sz="4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1243475" y="3005745"/>
            <a:ext cx="131064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None/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zhuó</a:t>
            </a:r>
            <a:endParaRPr lang="en-US" altLang="zh-CN" sz="4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321" name="Text Box 9"/>
          <p:cNvSpPr txBox="1"/>
          <p:nvPr/>
        </p:nvSpPr>
        <p:spPr>
          <a:xfrm>
            <a:off x="3389465" y="3005745"/>
            <a:ext cx="131064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None/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xiǎn</a:t>
            </a:r>
            <a:endParaRPr lang="en-US" altLang="zh-CN" sz="4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Text Box 9"/>
          <p:cNvSpPr txBox="1"/>
          <p:nvPr/>
        </p:nvSpPr>
        <p:spPr>
          <a:xfrm>
            <a:off x="6895300" y="3005745"/>
            <a:ext cx="187452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None/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dūn yí</a:t>
            </a:r>
            <a:endParaRPr lang="en-US" altLang="zh-CN" sz="4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 animBg="1"/>
      <p:bldP spid="13315" grpId="0" bldLvl="0" animBg="1"/>
      <p:bldP spid="13316" grpId="0"/>
      <p:bldP spid="13317" grpId="0"/>
      <p:bldP spid="13318" grpId="0"/>
      <p:bldP spid="13319" grpId="0"/>
      <p:bldP spid="13320" grpId="0"/>
      <p:bldP spid="13321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BJyw4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190" y="0"/>
            <a:ext cx="8359775" cy="572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Picture 3" descr="backg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90" y="0"/>
            <a:ext cx="1525440" cy="572040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Picture 4" descr="周敦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" y="0"/>
            <a:ext cx="2715260" cy="35947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0" name="Rectangle 6"/>
          <p:cNvSpPr/>
          <p:nvPr/>
        </p:nvSpPr>
        <p:spPr>
          <a:xfrm>
            <a:off x="2771140" y="69850"/>
            <a:ext cx="6226810" cy="31146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00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周敦颐</a:t>
            </a:r>
            <a:r>
              <a:rPr lang="en-US" altLang="zh-CN" sz="4000" b="1" dirty="0">
                <a:solidFill>
                  <a:srgbClr val="00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(1017-1073) </a:t>
            </a:r>
            <a:r>
              <a:rPr lang="zh-CN" altLang="en-US" sz="4000" b="1" dirty="0">
                <a:solidFill>
                  <a:srgbClr val="00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4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北宋</a:t>
            </a:r>
            <a:r>
              <a:rPr lang="zh-CN" altLang="en-US" sz="4000" b="1" dirty="0">
                <a:solidFill>
                  <a:srgbClr val="00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道洲</a:t>
            </a:r>
            <a:r>
              <a:rPr lang="en-US" altLang="zh-CN" sz="4000" b="1" dirty="0">
                <a:solidFill>
                  <a:srgbClr val="00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4000" b="1" dirty="0">
                <a:solidFill>
                  <a:srgbClr val="00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现在湖南省道县</a:t>
            </a:r>
            <a:r>
              <a:rPr lang="en-US" altLang="zh-CN" sz="4000" b="1" dirty="0">
                <a:solidFill>
                  <a:srgbClr val="00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4000" b="1" dirty="0">
                <a:solidFill>
                  <a:srgbClr val="00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人，字</a:t>
            </a:r>
            <a:r>
              <a:rPr lang="zh-CN" altLang="en-US" sz="4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茂叔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，谥号</a:t>
            </a:r>
            <a:r>
              <a:rPr lang="zh-CN" altLang="en-US" sz="4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元公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4000" b="1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著名的哲学家。</a:t>
            </a:r>
            <a:endParaRPr lang="zh-CN" altLang="en-US" sz="4000" b="1" dirty="0">
              <a:solidFill>
                <a:srgbClr val="0000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因他世居道县濂溪，后居庐山莲花峰前，峰下有溪，也命名为濂溪，学者们称他为</a:t>
            </a:r>
            <a:r>
              <a:rPr lang="zh-CN" altLang="en-US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濂溪先生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71" name="Picture 7" descr="1">
            <a:hlinkClick r:id="" action="ppaction://noaction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5200" y="4957681"/>
            <a:ext cx="572040" cy="508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素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9230" y="0"/>
            <a:ext cx="3368680" cy="57204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3"/>
          <p:cNvSpPr txBox="1"/>
          <p:nvPr/>
        </p:nvSpPr>
        <p:spPr>
          <a:xfrm>
            <a:off x="1266880" y="1652560"/>
            <a:ext cx="2351720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endParaRPr lang="zh-CN" altLang="zh-CN" sz="2000" dirty="0">
              <a:latin typeface="Times New Roman" panose="02020603050405020304" pitchFamily="18" charset="0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191770" y="823595"/>
            <a:ext cx="5391150" cy="31394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“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说”是一种</a:t>
            </a:r>
            <a:r>
              <a:rPr lang="zh-CN" altLang="en-US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议论文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的文体，可以直接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说明事物或论述道理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，也可以</a:t>
            </a:r>
            <a:r>
              <a:rPr lang="zh-CN" altLang="en-US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借人借事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r>
              <a:rPr lang="zh-CN" altLang="en-US" sz="40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借物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的记载来论述道理。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191770" y="4055110"/>
            <a:ext cx="5454015" cy="1554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爱莲说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就是说说</a:t>
            </a:r>
            <a:r>
              <a:rPr lang="zh-CN" altLang="en-US" sz="48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爱好莲花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的问题。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4" name="Rectangle 6"/>
          <p:cNvSpPr>
            <a:spLocks noGrp="1"/>
          </p:cNvSpPr>
          <p:nvPr>
            <p:ph type="title"/>
          </p:nvPr>
        </p:nvSpPr>
        <p:spPr>
          <a:xfrm>
            <a:off x="2220261" y="61083"/>
            <a:ext cx="1884289" cy="699160"/>
          </a:xfrm>
        </p:spPr>
        <p:txBody>
          <a:bodyPr vert="horz" wrap="square" lIns="76272" tIns="38136" rIns="76272" bIns="38136" anchor="ctr">
            <a:scene3d>
              <a:camera prst="orthographicFront"/>
              <a:lightRig rig="threePt" dir="t"/>
            </a:scene3d>
          </a:bodyPr>
          <a:p>
            <a:pPr lvl="0" eaLnBrk="1" hangingPunct="1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ea typeface="楷体_GB2312" pitchFamily="49" charset="-122"/>
              </a:rPr>
              <a:t>说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ea typeface="楷体_GB2312" pitchFamily="49" charset="-122"/>
            </a:endParaRPr>
          </a:p>
        </p:txBody>
      </p:sp>
      <p:pic>
        <p:nvPicPr>
          <p:cNvPr id="12295" name="Picture 7" descr="1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200" y="5021241"/>
            <a:ext cx="572040" cy="508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</p:bldLst>
  </p:timing>
</p:sld>
</file>

<file path=ppt/theme/theme1.xml><?xml version="1.0" encoding="utf-8"?>
<a:theme xmlns:a="http://schemas.openxmlformats.org/drawingml/2006/main" name="CDESIGNB">
  <a:themeElements>
    <a:clrScheme name="CDESIGNB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DESIGNB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44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44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DESIGN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ESIGNB 3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B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B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44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44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D:\Microsoft Office\Templates\Presentation Designs\Soaring.pot</Template>
  <TotalTime>0</TotalTime>
  <Words>4379</Words>
  <Application>WPS 演示</Application>
  <PresentationFormat>全屏显示(4:3)</PresentationFormat>
  <Paragraphs>374</Paragraphs>
  <Slides>44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60" baseType="lpstr">
      <vt:lpstr>Arial</vt:lpstr>
      <vt:lpstr>宋体</vt:lpstr>
      <vt:lpstr>Wingdings</vt:lpstr>
      <vt:lpstr>Times New Roman</vt:lpstr>
      <vt:lpstr>黑体</vt:lpstr>
      <vt:lpstr>华文彩云</vt:lpstr>
      <vt:lpstr>隶书</vt:lpstr>
      <vt:lpstr>楷体_GB2312</vt:lpstr>
      <vt:lpstr>微软雅黑</vt:lpstr>
      <vt:lpstr>Calibri</vt:lpstr>
      <vt:lpstr>华文行楷</vt:lpstr>
      <vt:lpstr>Arial Unicode MS</vt:lpstr>
      <vt:lpstr>新宋体</vt:lpstr>
      <vt:lpstr>CDESIGNB</vt:lpstr>
      <vt:lpstr>默认设计模板</vt:lpstr>
      <vt:lpstr>Photoshop.Image.5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字词学习</vt:lpstr>
      <vt:lpstr>PowerPoint 演示文稿</vt:lpstr>
      <vt:lpstr>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找出直接描写莲花的句子</vt:lpstr>
      <vt:lpstr>作者分别从哪些方面描写莲花的？</vt:lpstr>
      <vt:lpstr>你认为莲与君子有哪些相同之处？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怎样理解“莲之爱，同予者何人”？</vt:lpstr>
      <vt:lpstr> “牡丹之爱，宜乎众矣。”表达了作者怎样的感情？</vt:lpstr>
      <vt:lpstr>  总结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爱 莲 说</dc:title>
  <dc:creator>陈元华</dc:creator>
  <cp:lastModifiedBy>ZM</cp:lastModifiedBy>
  <cp:revision>122</cp:revision>
  <dcterms:created xsi:type="dcterms:W3CDTF">2008-10-20T07:12:00Z</dcterms:created>
  <dcterms:modified xsi:type="dcterms:W3CDTF">2017-03-30T02:14:29Z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