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89" r:id="rId3"/>
    <p:sldId id="258" r:id="rId5"/>
    <p:sldId id="259" r:id="rId6"/>
    <p:sldId id="256" r:id="rId7"/>
    <p:sldId id="260" r:id="rId8"/>
    <p:sldId id="262" r:id="rId9"/>
    <p:sldId id="270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1" r:id="rId19"/>
    <p:sldId id="280" r:id="rId20"/>
    <p:sldId id="282" r:id="rId21"/>
    <p:sldId id="283" r:id="rId22"/>
    <p:sldId id="271" r:id="rId23"/>
    <p:sldId id="287" r:id="rId24"/>
    <p:sldId id="288" r:id="rId25"/>
  </p:sldIdLst>
  <p:sldSz cx="12192000" cy="6858000"/>
  <p:notesSz cx="6858000" cy="9144000"/>
  <p:embeddedFontLst>
    <p:embeddedFont>
      <p:font typeface="方正黄草简体" panose="03000509000000000000" pitchFamily="65" charset="-122"/>
      <p:regular r:id="rId29"/>
    </p:embeddedFont>
    <p:embeddedFont>
      <p:font typeface="方正苏新诗柳楷简体" panose="02000000000000000000" pitchFamily="2" charset="-122"/>
      <p:regular r:id="rId30"/>
    </p:embeddedFont>
    <p:embeddedFont>
      <p:font typeface="Lao UI" panose="020B0502040204020203" pitchFamily="34" charset="0"/>
      <p:regular r:id="rId31"/>
      <p:bold r:id="rId32"/>
    </p:embeddedFont>
    <p:embeddedFont>
      <p:font typeface="Calibri" panose="020F0502020204030204" charset="0"/>
      <p:regular r:id="rId33"/>
      <p:bold r:id="rId34"/>
      <p:italic r:id="rId35"/>
      <p:boldItalic r:id="rId36"/>
    </p:embeddedFont>
    <p:embeddedFont>
      <p:font typeface="Wingdings 2" panose="05020102010507070707" pitchFamily="18" charset="2"/>
      <p:regular r:id="rId3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6E35"/>
    <a:srgbClr val="02783A"/>
    <a:srgbClr val="0284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1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7" Type="http://schemas.openxmlformats.org/officeDocument/2006/relationships/font" Target="fonts/font9.fntdata"/><Relationship Id="rId36" Type="http://schemas.openxmlformats.org/officeDocument/2006/relationships/font" Target="fonts/font8.fntdata"/><Relationship Id="rId35" Type="http://schemas.openxmlformats.org/officeDocument/2006/relationships/font" Target="fonts/font7.fntdata"/><Relationship Id="rId34" Type="http://schemas.openxmlformats.org/officeDocument/2006/relationships/font" Target="fonts/font6.fntdata"/><Relationship Id="rId33" Type="http://schemas.openxmlformats.org/officeDocument/2006/relationships/font" Target="fonts/font5.fntdata"/><Relationship Id="rId32" Type="http://schemas.openxmlformats.org/officeDocument/2006/relationships/font" Target="fonts/font4.fntdata"/><Relationship Id="rId31" Type="http://schemas.openxmlformats.org/officeDocument/2006/relationships/font" Target="fonts/font3.fntdata"/><Relationship Id="rId30" Type="http://schemas.openxmlformats.org/officeDocument/2006/relationships/font" Target="fonts/font2.fntdata"/><Relationship Id="rId3" Type="http://schemas.openxmlformats.org/officeDocument/2006/relationships/slide" Target="slides/slide1.xml"/><Relationship Id="rId29" Type="http://schemas.openxmlformats.org/officeDocument/2006/relationships/font" Target="fonts/font1.fntdata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EE5FC3-27F8-4E49-B611-16CEEB24F1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D9E7EA-E40B-493E-BDA5-EDD59EF8B18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206E3B-942E-4054-A26D-DC0E719D4F8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0CF2C6-4FD6-47D7-BE3E-B68F846B73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0CF2C6-4FD6-47D7-BE3E-B68F846B73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0CF2C6-4FD6-47D7-BE3E-B68F846B73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0CF2C6-4FD6-47D7-BE3E-B68F846B73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0CF2C6-4FD6-47D7-BE3E-B68F846B73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0CF2C6-4FD6-47D7-BE3E-B68F846B73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0CF2C6-4FD6-47D7-BE3E-B68F846B73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206E3B-942E-4054-A26D-DC0E719D4F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D9E7EA-E40B-493E-BDA5-EDD59EF8B1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206E3B-942E-4054-A26D-DC0E719D4F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206E3B-942E-4054-A26D-DC0E719D4F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6F4CF8-ED6E-416F-BC9E-A82CBAD60F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206E3B-942E-4054-A26D-DC0E719D4F8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D9E7EA-E40B-493E-BDA5-EDD59EF8B1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206E3B-942E-4054-A26D-DC0E719D4F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D9E7EA-E40B-493E-BDA5-EDD59EF8B1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D9E7EA-E40B-493E-BDA5-EDD59EF8B1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206E3B-942E-4054-A26D-DC0E719D4F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6F4CF8-ED6E-416F-BC9E-A82CBAD60F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0CF2C6-4FD6-47D7-BE3E-B68F846B73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0CF2C6-4FD6-47D7-BE3E-B68F846B73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98219" y="-143933"/>
            <a:ext cx="3674460" cy="267546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2432" y="-143933"/>
            <a:ext cx="3674460" cy="2675466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51802-38FE-443C-92F9-862E88E6DB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D44A42-1736-47FE-A77A-9FD9228A5DF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19.png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1" Type="http://schemas.openxmlformats.org/officeDocument/2006/relationships/notesSlide" Target="../notesSlides/notesSlide7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大演PPT工作室设计"/>
          <p:cNvSpPr txBox="1"/>
          <p:nvPr/>
        </p:nvSpPr>
        <p:spPr>
          <a:xfrm>
            <a:off x="2626392" y="611000"/>
            <a:ext cx="6939216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5400" spc="-667" dirty="0">
                <a:gradFill>
                  <a:gsLst>
                    <a:gs pos="0">
                      <a:srgbClr val="02843F"/>
                    </a:gs>
                    <a:gs pos="100000">
                      <a:srgbClr val="026E35"/>
                    </a:gs>
                  </a:gsLst>
                  <a:lin ang="5400000" scaled="1"/>
                </a:gradFill>
                <a:latin typeface="方正黄草简体" panose="03000509000000000000" pitchFamily="65" charset="-122"/>
                <a:ea typeface="方正黄草简体" panose="03000509000000000000" pitchFamily="65" charset="-122"/>
              </a:rPr>
              <a:t>清明节</a:t>
            </a:r>
            <a:endParaRPr lang="zh-CN" altLang="en-US" sz="15400" spc="-667" dirty="0">
              <a:gradFill>
                <a:gsLst>
                  <a:gs pos="0">
                    <a:srgbClr val="02843F"/>
                  </a:gs>
                  <a:gs pos="100000">
                    <a:srgbClr val="026E35"/>
                  </a:gs>
                </a:gsLst>
                <a:lin ang="5400000" scaled="1"/>
              </a:gradFill>
              <a:latin typeface="方正黄草简体" panose="03000509000000000000" pitchFamily="65" charset="-122"/>
              <a:ea typeface="方正黄草简体" panose="03000509000000000000" pitchFamily="65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623720" y="3030024"/>
            <a:ext cx="4944561" cy="502765"/>
            <a:chOff x="3353373" y="3030024"/>
            <a:chExt cx="4944561" cy="502765"/>
          </a:xfrm>
        </p:grpSpPr>
        <p:sp>
          <p:nvSpPr>
            <p:cNvPr id="5" name="椭圆 4"/>
            <p:cNvSpPr/>
            <p:nvPr/>
          </p:nvSpPr>
          <p:spPr>
            <a:xfrm>
              <a:off x="3646996" y="3048168"/>
              <a:ext cx="466477" cy="466477"/>
            </a:xfrm>
            <a:prstGeom prst="ellipse">
              <a:avLst/>
            </a:prstGeom>
            <a:noFill/>
            <a:ln>
              <a:solidFill>
                <a:srgbClr val="0284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141928" y="3048168"/>
              <a:ext cx="466477" cy="466477"/>
            </a:xfrm>
            <a:prstGeom prst="ellipse">
              <a:avLst/>
            </a:prstGeom>
            <a:noFill/>
            <a:ln>
              <a:solidFill>
                <a:srgbClr val="0284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636860" y="3048168"/>
              <a:ext cx="466477" cy="466477"/>
            </a:xfrm>
            <a:prstGeom prst="ellipse">
              <a:avLst/>
            </a:prstGeom>
            <a:noFill/>
            <a:ln>
              <a:solidFill>
                <a:srgbClr val="0284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5131792" y="3048168"/>
              <a:ext cx="466477" cy="466477"/>
            </a:xfrm>
            <a:prstGeom prst="ellipse">
              <a:avLst/>
            </a:prstGeom>
            <a:noFill/>
            <a:ln>
              <a:solidFill>
                <a:srgbClr val="0284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353373" y="3030024"/>
              <a:ext cx="2728400" cy="5027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2665" spc="125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清明时节</a:t>
              </a:r>
              <a:endParaRPr lang="zh-CN" altLang="en-US" sz="2665" spc="1250" dirty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5850398" y="3048168"/>
              <a:ext cx="466477" cy="466477"/>
            </a:xfrm>
            <a:prstGeom prst="ellipse">
              <a:avLst/>
            </a:prstGeom>
            <a:noFill/>
            <a:ln>
              <a:solidFill>
                <a:srgbClr val="0284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6345330" y="3048168"/>
              <a:ext cx="466477" cy="466477"/>
            </a:xfrm>
            <a:prstGeom prst="ellipse">
              <a:avLst/>
            </a:prstGeom>
            <a:noFill/>
            <a:ln>
              <a:solidFill>
                <a:srgbClr val="0284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6840262" y="3048168"/>
              <a:ext cx="466477" cy="466477"/>
            </a:xfrm>
            <a:prstGeom prst="ellipse">
              <a:avLst/>
            </a:prstGeom>
            <a:noFill/>
            <a:ln>
              <a:solidFill>
                <a:srgbClr val="0284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7335194" y="3048168"/>
              <a:ext cx="466477" cy="466477"/>
            </a:xfrm>
            <a:prstGeom prst="ellipse">
              <a:avLst/>
            </a:prstGeom>
            <a:noFill/>
            <a:ln>
              <a:solidFill>
                <a:srgbClr val="0284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569534" y="3030024"/>
              <a:ext cx="2728400" cy="5027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2665" spc="125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踏青扫墓</a:t>
              </a:r>
              <a:endParaRPr lang="zh-CN" altLang="en-US" sz="2665" spc="1250" dirty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sp>
        <p:nvSpPr>
          <p:cNvPr id="21" name="文本框 8"/>
          <p:cNvSpPr txBox="1">
            <a:spLocks noChangeArrowheads="1"/>
          </p:cNvSpPr>
          <p:nvPr/>
        </p:nvSpPr>
        <p:spPr bwMode="auto">
          <a:xfrm>
            <a:off x="1293521" y="3852766"/>
            <a:ext cx="9092720" cy="954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方正启体简体" panose="03000509000000000000" pitchFamily="65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方正启体简体" panose="03000509000000000000" pitchFamily="65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方正启体简体" panose="03000509000000000000" pitchFamily="65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方正启体简体" panose="03000509000000000000" pitchFamily="65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方正启体简体" panose="03000509000000000000" pitchFamily="65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方正启体简体" panose="03000509000000000000" pitchFamily="65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方正启体简体" panose="03000509000000000000" pitchFamily="65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方正启体简体" panose="03000509000000000000" pitchFamily="65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方正启体简体" panose="03000509000000000000" pitchFamily="65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ea typeface="方正苏新诗柳楷简体" panose="02000000000000000000" pitchFamily="2" charset="-122"/>
              </a:rPr>
              <a:t>清明节又叫踏青节，在仲春与暮春之交</a:t>
            </a: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方正苏新诗柳楷简体" panose="02000000000000000000" pitchFamily="2" charset="-122"/>
              </a:rPr>
              <a:t>，是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ea typeface="方正苏新诗柳楷简体" panose="02000000000000000000" pitchFamily="2" charset="-122"/>
              </a:rPr>
              <a:t>中国传统节日，也是最重要的祭祀节日</a:t>
            </a: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方正苏新诗柳楷简体" panose="02000000000000000000" pitchFamily="2" charset="-122"/>
              </a:rPr>
              <a:t>之一。中华民族传统的清明节距今已有二千五百多年的历史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ea typeface="方正苏新诗柳楷简体" panose="02000000000000000000" pitchFamily="2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2634" y="2613891"/>
            <a:ext cx="1155748" cy="115574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1863" y="748146"/>
            <a:ext cx="1066187" cy="10059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/>
          <p:cNvSpPr/>
          <p:nvPr/>
        </p:nvSpPr>
        <p:spPr>
          <a:xfrm>
            <a:off x="532136" y="2000577"/>
            <a:ext cx="2985064" cy="2985064"/>
          </a:xfrm>
          <a:prstGeom prst="ellipse">
            <a:avLst/>
          </a:prstGeom>
          <a:solidFill>
            <a:schemeClr val="accent6">
              <a:lumMod val="7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rgbClr val="F5CF41"/>
              </a:solidFill>
            </a:endParaRPr>
          </a:p>
        </p:txBody>
      </p:sp>
      <p:sp>
        <p:nvSpPr>
          <p:cNvPr id="15" name="大演PPT工作室设计"/>
          <p:cNvSpPr/>
          <p:nvPr/>
        </p:nvSpPr>
        <p:spPr>
          <a:xfrm>
            <a:off x="651042" y="2103419"/>
            <a:ext cx="2985064" cy="2985064"/>
          </a:xfrm>
          <a:prstGeom prst="ellipse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258634" y="2140435"/>
            <a:ext cx="5520365" cy="2810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这是中国古代清明节习俗。五代王仁裕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《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开元天宝遗事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》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载“天宝宫中至寒食节竟竖秋千，令宫嫔辈戏笑以为宴乐。帝呼为半仙之戏，都中士民因而呼之”，宋代宰相文彦博诗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《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寒食日过龙门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》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，诗中描写为 “桥边杨柳垂青线，林立秋千挂彩绳。”秋千，意即揪着皮绳而迁移。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4393797" y="2077784"/>
            <a:ext cx="5195346" cy="0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4393797" y="5130818"/>
            <a:ext cx="5195346" cy="0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4258635" y="1430359"/>
            <a:ext cx="195589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spc="25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荡秋千</a:t>
            </a:r>
            <a:endParaRPr lang="zh-CN" altLang="en-US" sz="3600" spc="251" dirty="0">
              <a:solidFill>
                <a:schemeClr val="tx1">
                  <a:lumMod val="95000"/>
                  <a:lumOff val="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11" name="组合 10"/>
          <p:cNvGrpSpPr>
            <a:grpSpLocks noChangeAspect="1"/>
          </p:cNvGrpSpPr>
          <p:nvPr/>
        </p:nvGrpSpPr>
        <p:grpSpPr bwMode="auto">
          <a:xfrm>
            <a:off x="378375" y="277329"/>
            <a:ext cx="413285" cy="551851"/>
            <a:chOff x="2529436" y="1479583"/>
            <a:chExt cx="539218" cy="719765"/>
          </a:xfrm>
        </p:grpSpPr>
        <p:pic>
          <p:nvPicPr>
            <p:cNvPr id="12" name="图片 2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7764" y="1479583"/>
              <a:ext cx="440132" cy="648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文本框 26"/>
            <p:cNvSpPr txBox="1">
              <a:spLocks noChangeArrowheads="1"/>
            </p:cNvSpPr>
            <p:nvPr/>
          </p:nvSpPr>
          <p:spPr bwMode="auto">
            <a:xfrm>
              <a:off x="2565284" y="1497448"/>
              <a:ext cx="479306" cy="441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sz="160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章</a:t>
              </a:r>
              <a:endParaRPr lang="zh-CN" altLang="en-US" sz="160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17" name="文本框 27"/>
            <p:cNvSpPr txBox="1">
              <a:spLocks noChangeArrowheads="1"/>
            </p:cNvSpPr>
            <p:nvPr/>
          </p:nvSpPr>
          <p:spPr bwMode="auto">
            <a:xfrm>
              <a:off x="2529436" y="1757781"/>
              <a:ext cx="539218" cy="441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sz="1600" dirty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二</a:t>
              </a:r>
              <a:endParaRPr lang="zh-CN" altLang="en-US" sz="1600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819136" y="204587"/>
            <a:ext cx="22203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88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清明习俗二</a:t>
            </a:r>
            <a:endParaRPr lang="zh-CN" altLang="en-US" sz="2400" spc="188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55627" y="538665"/>
            <a:ext cx="182060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Write Title Text Here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/>
          <p:cNvSpPr/>
          <p:nvPr/>
        </p:nvSpPr>
        <p:spPr>
          <a:xfrm>
            <a:off x="532136" y="2000577"/>
            <a:ext cx="2985064" cy="2985064"/>
          </a:xfrm>
          <a:prstGeom prst="ellipse">
            <a:avLst/>
          </a:prstGeom>
          <a:solidFill>
            <a:schemeClr val="accent6">
              <a:lumMod val="7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rgbClr val="F5CF41"/>
              </a:solidFill>
            </a:endParaRPr>
          </a:p>
        </p:txBody>
      </p:sp>
      <p:sp>
        <p:nvSpPr>
          <p:cNvPr id="15" name="大演PPT工作室设计"/>
          <p:cNvSpPr/>
          <p:nvPr/>
        </p:nvSpPr>
        <p:spPr>
          <a:xfrm>
            <a:off x="651042" y="2103419"/>
            <a:ext cx="2985064" cy="2985064"/>
          </a:xfrm>
          <a:prstGeom prst="ellipse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258634" y="2140435"/>
            <a:ext cx="5520365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鞠是一种皮球，球皮用皮革做成，球内用毛塞紧。蹴鞠，就是用足去踢球。这是古代清明节时人们喜爱的一种游戏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。三国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曹植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《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名都篇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》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中有“连翩击鞠壤”之句。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《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析津志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》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记辽国把打马球作为节日的传统风俗，于端午、重九击球。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《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金史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·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礼志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》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也记金人于端午击球。宋代有“打球乐”舞队。至明代，马球仍流行。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4393797" y="2077784"/>
            <a:ext cx="5195346" cy="0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4393797" y="5130818"/>
            <a:ext cx="5195346" cy="0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4258635" y="1430359"/>
            <a:ext cx="195589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spc="25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蹴鞠</a:t>
            </a:r>
            <a:endParaRPr lang="zh-CN" altLang="en-US" sz="3600" spc="251" dirty="0">
              <a:solidFill>
                <a:schemeClr val="tx1">
                  <a:lumMod val="95000"/>
                  <a:lumOff val="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11" name="组合 10"/>
          <p:cNvGrpSpPr>
            <a:grpSpLocks noChangeAspect="1"/>
          </p:cNvGrpSpPr>
          <p:nvPr/>
        </p:nvGrpSpPr>
        <p:grpSpPr bwMode="auto">
          <a:xfrm>
            <a:off x="378375" y="277329"/>
            <a:ext cx="413285" cy="551851"/>
            <a:chOff x="2529436" y="1479583"/>
            <a:chExt cx="539218" cy="719765"/>
          </a:xfrm>
        </p:grpSpPr>
        <p:pic>
          <p:nvPicPr>
            <p:cNvPr id="12" name="图片 2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7764" y="1479583"/>
              <a:ext cx="440132" cy="648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文本框 26"/>
            <p:cNvSpPr txBox="1">
              <a:spLocks noChangeArrowheads="1"/>
            </p:cNvSpPr>
            <p:nvPr/>
          </p:nvSpPr>
          <p:spPr bwMode="auto">
            <a:xfrm>
              <a:off x="2565284" y="1497448"/>
              <a:ext cx="479306" cy="441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sz="160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章</a:t>
              </a:r>
              <a:endParaRPr lang="zh-CN" altLang="en-US" sz="160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17" name="文本框 27"/>
            <p:cNvSpPr txBox="1">
              <a:spLocks noChangeArrowheads="1"/>
            </p:cNvSpPr>
            <p:nvPr/>
          </p:nvSpPr>
          <p:spPr bwMode="auto">
            <a:xfrm>
              <a:off x="2529436" y="1757781"/>
              <a:ext cx="539218" cy="441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sz="1600" dirty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二</a:t>
              </a:r>
              <a:endParaRPr lang="zh-CN" altLang="en-US" sz="1600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819136" y="204587"/>
            <a:ext cx="22203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88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清明习俗二</a:t>
            </a:r>
            <a:endParaRPr lang="zh-CN" altLang="en-US" sz="2400" spc="188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55627" y="538665"/>
            <a:ext cx="182060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Write Title Text Here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/>
          <p:cNvSpPr/>
          <p:nvPr/>
        </p:nvSpPr>
        <p:spPr>
          <a:xfrm>
            <a:off x="532136" y="2000577"/>
            <a:ext cx="2985064" cy="2985064"/>
          </a:xfrm>
          <a:prstGeom prst="ellipse">
            <a:avLst/>
          </a:prstGeom>
          <a:solidFill>
            <a:schemeClr val="accent6">
              <a:lumMod val="7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rgbClr val="F5CF41"/>
              </a:solidFill>
            </a:endParaRPr>
          </a:p>
        </p:txBody>
      </p:sp>
      <p:sp>
        <p:nvSpPr>
          <p:cNvPr id="15" name="大演PPT工作室设计"/>
          <p:cNvSpPr/>
          <p:nvPr/>
        </p:nvSpPr>
        <p:spPr>
          <a:xfrm>
            <a:off x="651042" y="2103419"/>
            <a:ext cx="2985064" cy="2985064"/>
          </a:xfrm>
          <a:prstGeom prst="ellipse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258634" y="2140435"/>
            <a:ext cx="552036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射柳是一种练习射箭技巧的游戏。据明朝人的记载，就是将鸽子放在葫芦里，然后将葫芦高挂于柳树上，弯弓射中葫芦，鸽子飞出，以飞鸽飞的高度来判定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胜负。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4393797" y="2077784"/>
            <a:ext cx="5195346" cy="0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4393797" y="4453485"/>
            <a:ext cx="5195346" cy="0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4258635" y="1430359"/>
            <a:ext cx="195589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spc="25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射柳</a:t>
            </a:r>
            <a:endParaRPr lang="zh-CN" altLang="en-US" sz="3600" spc="251" dirty="0">
              <a:solidFill>
                <a:schemeClr val="tx1">
                  <a:lumMod val="95000"/>
                  <a:lumOff val="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11" name="组合 10"/>
          <p:cNvGrpSpPr>
            <a:grpSpLocks noChangeAspect="1"/>
          </p:cNvGrpSpPr>
          <p:nvPr/>
        </p:nvGrpSpPr>
        <p:grpSpPr bwMode="auto">
          <a:xfrm>
            <a:off x="378375" y="277329"/>
            <a:ext cx="413285" cy="551851"/>
            <a:chOff x="2529436" y="1479583"/>
            <a:chExt cx="539218" cy="719765"/>
          </a:xfrm>
        </p:grpSpPr>
        <p:pic>
          <p:nvPicPr>
            <p:cNvPr id="12" name="图片 2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7764" y="1479583"/>
              <a:ext cx="440132" cy="648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文本框 26"/>
            <p:cNvSpPr txBox="1">
              <a:spLocks noChangeArrowheads="1"/>
            </p:cNvSpPr>
            <p:nvPr/>
          </p:nvSpPr>
          <p:spPr bwMode="auto">
            <a:xfrm>
              <a:off x="2565284" y="1497448"/>
              <a:ext cx="479306" cy="441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sz="160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章</a:t>
              </a:r>
              <a:endParaRPr lang="zh-CN" altLang="en-US" sz="160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17" name="文本框 27"/>
            <p:cNvSpPr txBox="1">
              <a:spLocks noChangeArrowheads="1"/>
            </p:cNvSpPr>
            <p:nvPr/>
          </p:nvSpPr>
          <p:spPr bwMode="auto">
            <a:xfrm>
              <a:off x="2529436" y="1757781"/>
              <a:ext cx="539218" cy="441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sz="1600" dirty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二</a:t>
              </a:r>
              <a:endParaRPr lang="zh-CN" altLang="en-US" sz="1600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819136" y="204587"/>
            <a:ext cx="22203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88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清明习俗二</a:t>
            </a:r>
            <a:endParaRPr lang="zh-CN" altLang="en-US" sz="2400" spc="188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55627" y="538665"/>
            <a:ext cx="182060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Write Title Text Here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/>
          <p:cNvSpPr/>
          <p:nvPr/>
        </p:nvSpPr>
        <p:spPr>
          <a:xfrm>
            <a:off x="532136" y="2000577"/>
            <a:ext cx="2985064" cy="2985064"/>
          </a:xfrm>
          <a:prstGeom prst="ellipse">
            <a:avLst/>
          </a:prstGeom>
          <a:solidFill>
            <a:schemeClr val="accent6">
              <a:lumMod val="7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rgbClr val="F5CF41"/>
              </a:solidFill>
            </a:endParaRPr>
          </a:p>
        </p:txBody>
      </p:sp>
      <p:sp>
        <p:nvSpPr>
          <p:cNvPr id="15" name="大演PPT工作室设计"/>
          <p:cNvSpPr/>
          <p:nvPr/>
        </p:nvSpPr>
        <p:spPr>
          <a:xfrm>
            <a:off x="651042" y="2103419"/>
            <a:ext cx="2985064" cy="2985064"/>
          </a:xfrm>
          <a:prstGeom prst="ellipse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258634" y="2140435"/>
            <a:ext cx="5520365" cy="2538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清明节植树的习俗，发端于清明戴柳插柳的风俗。关于清明戴柳插柳，有三种传说。最古老的传说，是说为了纪念教民稼穑耕作的祖师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—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神农氏，后来由此发展出祈求长寿的意蕴。再晚点的传说与介子推有关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。晋文公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率众臣登山祭奠介子推时，发现介子推死前曾经靠过的老柳树死而复活，便赐老柳树为“清明柳”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4393797" y="2077784"/>
            <a:ext cx="5195346" cy="0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4393797" y="4885281"/>
            <a:ext cx="5195346" cy="0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4258635" y="1430359"/>
            <a:ext cx="195589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spc="25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植树</a:t>
            </a:r>
            <a:endParaRPr lang="zh-CN" altLang="en-US" sz="3600" spc="251" dirty="0">
              <a:solidFill>
                <a:schemeClr val="tx1">
                  <a:lumMod val="95000"/>
                  <a:lumOff val="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11" name="组合 10"/>
          <p:cNvGrpSpPr>
            <a:grpSpLocks noChangeAspect="1"/>
          </p:cNvGrpSpPr>
          <p:nvPr/>
        </p:nvGrpSpPr>
        <p:grpSpPr bwMode="auto">
          <a:xfrm>
            <a:off x="378375" y="277329"/>
            <a:ext cx="413285" cy="551851"/>
            <a:chOff x="2529436" y="1479583"/>
            <a:chExt cx="539218" cy="719765"/>
          </a:xfrm>
        </p:grpSpPr>
        <p:pic>
          <p:nvPicPr>
            <p:cNvPr id="12" name="图片 2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7764" y="1479583"/>
              <a:ext cx="440132" cy="648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文本框 26"/>
            <p:cNvSpPr txBox="1">
              <a:spLocks noChangeArrowheads="1"/>
            </p:cNvSpPr>
            <p:nvPr/>
          </p:nvSpPr>
          <p:spPr bwMode="auto">
            <a:xfrm>
              <a:off x="2565284" y="1497448"/>
              <a:ext cx="479306" cy="441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sz="160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章</a:t>
              </a:r>
              <a:endParaRPr lang="zh-CN" altLang="en-US" sz="160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17" name="文本框 27"/>
            <p:cNvSpPr txBox="1">
              <a:spLocks noChangeArrowheads="1"/>
            </p:cNvSpPr>
            <p:nvPr/>
          </p:nvSpPr>
          <p:spPr bwMode="auto">
            <a:xfrm>
              <a:off x="2529436" y="1757781"/>
              <a:ext cx="539218" cy="441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sz="1600" dirty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二</a:t>
              </a:r>
              <a:endParaRPr lang="zh-CN" altLang="en-US" sz="1600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819136" y="204587"/>
            <a:ext cx="22203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88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清明习俗二</a:t>
            </a:r>
            <a:endParaRPr lang="zh-CN" altLang="en-US" sz="2400" spc="188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55627" y="538665"/>
            <a:ext cx="182060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Write Title Text Here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/>
          <p:cNvSpPr/>
          <p:nvPr/>
        </p:nvSpPr>
        <p:spPr>
          <a:xfrm>
            <a:off x="532136" y="2000577"/>
            <a:ext cx="2985064" cy="2985064"/>
          </a:xfrm>
          <a:prstGeom prst="ellipse">
            <a:avLst/>
          </a:prstGeom>
          <a:solidFill>
            <a:schemeClr val="accent6">
              <a:lumMod val="7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rgbClr val="F5CF41"/>
              </a:solidFill>
            </a:endParaRPr>
          </a:p>
        </p:txBody>
      </p:sp>
      <p:sp>
        <p:nvSpPr>
          <p:cNvPr id="15" name="大演PPT工作室设计"/>
          <p:cNvSpPr/>
          <p:nvPr/>
        </p:nvSpPr>
        <p:spPr>
          <a:xfrm>
            <a:off x="651042" y="2103419"/>
            <a:ext cx="2985064" cy="2985064"/>
          </a:xfrm>
          <a:prstGeom prst="ellipse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258634" y="2140435"/>
            <a:ext cx="5520365" cy="295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此俗是为了纪念介子推。介子推为明志守节而焚身于大柳树下，让晋文公和群臣百姓痛心不已。第二年，晋文公亲率群臣爬上山来祭拜介子推时，发现当年被烧毁的那棵老柳树居然死而复生。晋文公当下便将老柳树赐名为“清明柳”，并且当场折下几枝柳条戴在头上，以示怀念之情。从此以后，群臣百姓纷纷效仿，遂相沿成风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4393797" y="2077784"/>
            <a:ext cx="5195346" cy="0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4393797" y="5181614"/>
            <a:ext cx="5195346" cy="0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4258635" y="1430359"/>
            <a:ext cx="195589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spc="25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插柳</a:t>
            </a:r>
            <a:endParaRPr lang="zh-CN" altLang="en-US" sz="3600" spc="251" dirty="0">
              <a:solidFill>
                <a:schemeClr val="tx1">
                  <a:lumMod val="95000"/>
                  <a:lumOff val="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11" name="组合 10"/>
          <p:cNvGrpSpPr>
            <a:grpSpLocks noChangeAspect="1"/>
          </p:cNvGrpSpPr>
          <p:nvPr/>
        </p:nvGrpSpPr>
        <p:grpSpPr bwMode="auto">
          <a:xfrm>
            <a:off x="378375" y="277329"/>
            <a:ext cx="413285" cy="551851"/>
            <a:chOff x="2529436" y="1479583"/>
            <a:chExt cx="539218" cy="719765"/>
          </a:xfrm>
        </p:grpSpPr>
        <p:pic>
          <p:nvPicPr>
            <p:cNvPr id="12" name="图片 2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7764" y="1479583"/>
              <a:ext cx="440132" cy="648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文本框 26"/>
            <p:cNvSpPr txBox="1">
              <a:spLocks noChangeArrowheads="1"/>
            </p:cNvSpPr>
            <p:nvPr/>
          </p:nvSpPr>
          <p:spPr bwMode="auto">
            <a:xfrm>
              <a:off x="2565284" y="1497448"/>
              <a:ext cx="479306" cy="441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sz="160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章</a:t>
              </a:r>
              <a:endParaRPr lang="zh-CN" altLang="en-US" sz="160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17" name="文本框 27"/>
            <p:cNvSpPr txBox="1">
              <a:spLocks noChangeArrowheads="1"/>
            </p:cNvSpPr>
            <p:nvPr/>
          </p:nvSpPr>
          <p:spPr bwMode="auto">
            <a:xfrm>
              <a:off x="2529436" y="1757781"/>
              <a:ext cx="539218" cy="441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sz="1600" dirty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二</a:t>
              </a:r>
              <a:endParaRPr lang="zh-CN" altLang="en-US" sz="1600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819136" y="204587"/>
            <a:ext cx="22203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88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清明习俗二</a:t>
            </a:r>
            <a:endParaRPr lang="zh-CN" altLang="en-US" sz="2400" spc="188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55627" y="538665"/>
            <a:ext cx="182060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Write Title Text Here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/>
          <p:cNvSpPr/>
          <p:nvPr/>
        </p:nvSpPr>
        <p:spPr>
          <a:xfrm>
            <a:off x="532136" y="2000577"/>
            <a:ext cx="2985064" cy="2985064"/>
          </a:xfrm>
          <a:prstGeom prst="ellipse">
            <a:avLst/>
          </a:prstGeom>
          <a:solidFill>
            <a:schemeClr val="accent6">
              <a:lumMod val="7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rgbClr val="F5CF41"/>
              </a:solidFill>
            </a:endParaRPr>
          </a:p>
        </p:txBody>
      </p:sp>
      <p:sp>
        <p:nvSpPr>
          <p:cNvPr id="15" name="大演PPT工作室设计"/>
          <p:cNvSpPr/>
          <p:nvPr/>
        </p:nvSpPr>
        <p:spPr>
          <a:xfrm>
            <a:off x="651042" y="2103419"/>
            <a:ext cx="2985064" cy="2985064"/>
          </a:xfrm>
          <a:prstGeom prst="ellipse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258634" y="2140435"/>
            <a:ext cx="5520365" cy="295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“蚕花会”是蚕乡一种特有的民俗文化，过去清明节期间，梧桐、乌镇、崇福、洲泉等地都有此项民俗活动。其中以洲泉的马鸣庙和青石的双庙诸的蚕花会最为精彩隆重。马鸣庙位于洲泉镇西，在当地有“庙中之王”之称，每年蚕花会人山人海，活动频繁，有迎蚕神、摇快船、闹台阁、拜香凳、打拳、龙灯、翘高竿、唱戏文等十多项活动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4393797" y="2077784"/>
            <a:ext cx="5195346" cy="0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4393797" y="5181614"/>
            <a:ext cx="5195346" cy="0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4258635" y="1430359"/>
            <a:ext cx="195589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spc="25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蚕花会</a:t>
            </a:r>
            <a:endParaRPr lang="zh-CN" altLang="en-US" sz="3600" spc="251" dirty="0">
              <a:solidFill>
                <a:schemeClr val="tx1">
                  <a:lumMod val="95000"/>
                  <a:lumOff val="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11" name="组合 10"/>
          <p:cNvGrpSpPr>
            <a:grpSpLocks noChangeAspect="1"/>
          </p:cNvGrpSpPr>
          <p:nvPr/>
        </p:nvGrpSpPr>
        <p:grpSpPr bwMode="auto">
          <a:xfrm>
            <a:off x="378375" y="277329"/>
            <a:ext cx="413285" cy="551851"/>
            <a:chOff x="2529436" y="1479583"/>
            <a:chExt cx="539218" cy="719765"/>
          </a:xfrm>
        </p:grpSpPr>
        <p:pic>
          <p:nvPicPr>
            <p:cNvPr id="12" name="图片 2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7764" y="1479583"/>
              <a:ext cx="440132" cy="648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文本框 26"/>
            <p:cNvSpPr txBox="1">
              <a:spLocks noChangeArrowheads="1"/>
            </p:cNvSpPr>
            <p:nvPr/>
          </p:nvSpPr>
          <p:spPr bwMode="auto">
            <a:xfrm>
              <a:off x="2565284" y="1497448"/>
              <a:ext cx="479306" cy="441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sz="160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章</a:t>
              </a:r>
              <a:endParaRPr lang="zh-CN" altLang="en-US" sz="160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17" name="文本框 27"/>
            <p:cNvSpPr txBox="1">
              <a:spLocks noChangeArrowheads="1"/>
            </p:cNvSpPr>
            <p:nvPr/>
          </p:nvSpPr>
          <p:spPr bwMode="auto">
            <a:xfrm>
              <a:off x="2529436" y="1757781"/>
              <a:ext cx="539218" cy="441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sz="1600" dirty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二</a:t>
              </a:r>
              <a:endParaRPr lang="zh-CN" altLang="en-US" sz="1600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819136" y="204587"/>
            <a:ext cx="22203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88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清明习俗二</a:t>
            </a:r>
            <a:endParaRPr lang="zh-CN" altLang="en-US" sz="2400" spc="188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55627" y="538665"/>
            <a:ext cx="182060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Write Title Text Here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/>
          <p:cNvSpPr/>
          <p:nvPr/>
        </p:nvSpPr>
        <p:spPr>
          <a:xfrm>
            <a:off x="532136" y="2000577"/>
            <a:ext cx="2985064" cy="2985064"/>
          </a:xfrm>
          <a:prstGeom prst="ellipse">
            <a:avLst/>
          </a:prstGeom>
          <a:solidFill>
            <a:schemeClr val="accent6">
              <a:lumMod val="7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rgbClr val="F5CF41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51042" y="2103419"/>
            <a:ext cx="2985064" cy="2985064"/>
          </a:xfrm>
          <a:prstGeom prst="ellipse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258634" y="2140435"/>
            <a:ext cx="5520365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踏青，又叫探春、寻春。春暖花开的清明时分。在这个时节里，他们结队出游，在凭吊先人的同时，感受春天气息。踏青的习俗在我国由来已久，杜甫在诗中曾记载了春游踏青的情景，“三月三日气象新，长安水边多丽人”。民间历来有踏青的讲究，每当青草依依、清水涟涟之时，人们便脱下长布衫，走出家门，三五成群到乡野山间赏景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散心。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4393797" y="2077784"/>
            <a:ext cx="5195346" cy="0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4393797" y="5181614"/>
            <a:ext cx="5195346" cy="0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4258635" y="1430359"/>
            <a:ext cx="195589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spc="25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踏青</a:t>
            </a:r>
            <a:endParaRPr lang="zh-CN" altLang="en-US" sz="3600" spc="251" dirty="0">
              <a:solidFill>
                <a:schemeClr val="tx1">
                  <a:lumMod val="95000"/>
                  <a:lumOff val="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11" name="组合 10"/>
          <p:cNvGrpSpPr>
            <a:grpSpLocks noChangeAspect="1"/>
          </p:cNvGrpSpPr>
          <p:nvPr/>
        </p:nvGrpSpPr>
        <p:grpSpPr bwMode="auto">
          <a:xfrm>
            <a:off x="378375" y="277329"/>
            <a:ext cx="413285" cy="551851"/>
            <a:chOff x="2529436" y="1479583"/>
            <a:chExt cx="539218" cy="719765"/>
          </a:xfrm>
        </p:grpSpPr>
        <p:pic>
          <p:nvPicPr>
            <p:cNvPr id="12" name="图片 2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7764" y="1479583"/>
              <a:ext cx="440132" cy="648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文本框 26"/>
            <p:cNvSpPr txBox="1">
              <a:spLocks noChangeArrowheads="1"/>
            </p:cNvSpPr>
            <p:nvPr/>
          </p:nvSpPr>
          <p:spPr bwMode="auto">
            <a:xfrm>
              <a:off x="2565284" y="1497448"/>
              <a:ext cx="479306" cy="441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sz="160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章</a:t>
              </a:r>
              <a:endParaRPr lang="zh-CN" altLang="en-US" sz="160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17" name="文本框 27"/>
            <p:cNvSpPr txBox="1">
              <a:spLocks noChangeArrowheads="1"/>
            </p:cNvSpPr>
            <p:nvPr/>
          </p:nvSpPr>
          <p:spPr bwMode="auto">
            <a:xfrm>
              <a:off x="2529436" y="1757781"/>
              <a:ext cx="539218" cy="441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sz="1600" dirty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二</a:t>
              </a:r>
              <a:endParaRPr lang="zh-CN" altLang="en-US" sz="1600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819136" y="204587"/>
            <a:ext cx="22203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88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清明习俗二</a:t>
            </a:r>
            <a:endParaRPr lang="zh-CN" altLang="en-US" sz="2400" spc="188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55627" y="538665"/>
            <a:ext cx="182060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Write Title Text Here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4518387" y="3320566"/>
            <a:ext cx="3191900" cy="99520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5865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</a:rPr>
              <a:t>节令食品</a:t>
            </a:r>
            <a:endParaRPr lang="zh-CN" altLang="en-US" sz="5865" dirty="0">
              <a:solidFill>
                <a:schemeClr val="tx1">
                  <a:lumMod val="85000"/>
                  <a:lumOff val="15000"/>
                </a:schemeClr>
              </a:solidFill>
              <a:latin typeface="方正苏新诗柳楷简体" panose="02000000000000000000" pitchFamily="2" charset="-122"/>
            </a:endParaRPr>
          </a:p>
        </p:txBody>
      </p:sp>
      <p:sp>
        <p:nvSpPr>
          <p:cNvPr id="6147" name="文本框 22"/>
          <p:cNvSpPr txBox="1">
            <a:spLocks noChangeArrowheads="1"/>
          </p:cNvSpPr>
          <p:nvPr/>
        </p:nvSpPr>
        <p:spPr bwMode="auto">
          <a:xfrm>
            <a:off x="2209086" y="4340253"/>
            <a:ext cx="7810500" cy="781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Lao UI" panose="020B0502040204020203" pitchFamily="34" charset="0"/>
                <a:ea typeface="方正苏新诗柳楷简体" panose="02000000000000000000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Lao UI" panose="020B0502040204020203" pitchFamily="34" charset="0"/>
                <a:ea typeface="方正苏新诗柳楷简体" panose="02000000000000000000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Lao UI" panose="020B0502040204020203" pitchFamily="34" charset="0"/>
                <a:ea typeface="方正苏新诗柳楷简体" panose="02000000000000000000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Lao UI" panose="020B0502040204020203" pitchFamily="34" charset="0"/>
                <a:ea typeface="方正苏新诗柳楷简体" panose="02000000000000000000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Lao UI" panose="020B0502040204020203" pitchFamily="34" charset="0"/>
                <a:ea typeface="方正苏新诗柳楷简体" panose="02000000000000000000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方正苏新诗柳楷简体" panose="02000000000000000000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方正苏新诗柳楷简体" panose="02000000000000000000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方正苏新诗柳楷简体" panose="02000000000000000000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方正苏新诗柳楷简体" panose="02000000000000000000" pitchFamily="2" charset="-122"/>
              </a:defRPr>
            </a:lvl9pPr>
          </a:lstStyle>
          <a:p>
            <a:pPr algn="ctr" eaLnBrk="1" hangingPunct="1">
              <a:lnSpc>
                <a:spcPct val="140000"/>
              </a:lnSpc>
            </a:pPr>
            <a:r>
              <a:rPr lang="zh-CN" altLang="en-US" sz="1600" dirty="0">
                <a:latin typeface="方正苏新诗柳楷简体" panose="02000000000000000000" pitchFamily="2" charset="-122"/>
              </a:rPr>
              <a:t>您的内容打在这里，或者通过复制您的文本后，在此框中选择粘贴，并选择只保留文字。您的内容打在这里，或者通过复制您的文本后，在此框中选择粘贴</a:t>
            </a:r>
            <a:endParaRPr lang="zh-CN" altLang="en-US" sz="1400" dirty="0">
              <a:latin typeface="方正苏新诗柳楷简体" panose="02000000000000000000" pitchFamily="2" charset="-122"/>
              <a:sym typeface="Arial" panose="020B0604020202020204" pitchFamily="34" charset="0"/>
            </a:endParaRPr>
          </a:p>
        </p:txBody>
      </p:sp>
      <p:grpSp>
        <p:nvGrpSpPr>
          <p:cNvPr id="6148" name="大演PPT工作室设计"/>
          <p:cNvGrpSpPr/>
          <p:nvPr/>
        </p:nvGrpSpPr>
        <p:grpSpPr bwMode="auto">
          <a:xfrm>
            <a:off x="5134849" y="1387502"/>
            <a:ext cx="1958975" cy="1960563"/>
            <a:chOff x="5115893" y="1173833"/>
            <a:chExt cx="1960214" cy="1960214"/>
          </a:xfrm>
        </p:grpSpPr>
        <p:pic>
          <p:nvPicPr>
            <p:cNvPr id="6149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15893" y="1173833"/>
              <a:ext cx="1960214" cy="1960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文本框 8"/>
            <p:cNvSpPr txBox="1"/>
            <p:nvPr/>
          </p:nvSpPr>
          <p:spPr>
            <a:xfrm>
              <a:off x="5619447" y="1596033"/>
              <a:ext cx="954710" cy="101548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6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苏新诗柳楷简体" panose="02000000000000000000" pitchFamily="2" charset="-122"/>
                </a:rPr>
                <a:t>叁</a:t>
              </a:r>
              <a:endParaRPr lang="zh-CN" altLang="en-US" sz="6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 noChangeAspect="1"/>
          </p:cNvGrpSpPr>
          <p:nvPr/>
        </p:nvGrpSpPr>
        <p:grpSpPr bwMode="auto">
          <a:xfrm>
            <a:off x="378375" y="277329"/>
            <a:ext cx="413285" cy="551851"/>
            <a:chOff x="2529436" y="1479583"/>
            <a:chExt cx="539218" cy="719765"/>
          </a:xfrm>
        </p:grpSpPr>
        <p:pic>
          <p:nvPicPr>
            <p:cNvPr id="3" name="图片 2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7764" y="1479583"/>
              <a:ext cx="440132" cy="648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文本框 26"/>
            <p:cNvSpPr txBox="1">
              <a:spLocks noChangeArrowheads="1"/>
            </p:cNvSpPr>
            <p:nvPr/>
          </p:nvSpPr>
          <p:spPr bwMode="auto">
            <a:xfrm>
              <a:off x="2565284" y="1497448"/>
              <a:ext cx="479306" cy="441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sz="160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章</a:t>
              </a:r>
              <a:endParaRPr lang="zh-CN" altLang="en-US" sz="160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5" name="文本框 27"/>
            <p:cNvSpPr txBox="1">
              <a:spLocks noChangeArrowheads="1"/>
            </p:cNvSpPr>
            <p:nvPr/>
          </p:nvSpPr>
          <p:spPr bwMode="auto">
            <a:xfrm>
              <a:off x="2529436" y="1757781"/>
              <a:ext cx="539218" cy="441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sz="1600" dirty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三</a:t>
              </a:r>
              <a:endParaRPr lang="zh-CN" altLang="en-US" sz="1600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819136" y="204587"/>
            <a:ext cx="1731169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88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节令食品</a:t>
            </a:r>
            <a:endParaRPr lang="zh-CN" altLang="en-US" sz="2400" spc="188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5627" y="538665"/>
            <a:ext cx="182060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Write Title Text Here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8" name="大演PPT工作室设计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5851" y="2977101"/>
            <a:ext cx="3254035" cy="2333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4089708" y="1086587"/>
            <a:ext cx="6444720" cy="4102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600" dirty="0" smtClean="0">
                <a:solidFill>
                  <a:srgbClr val="C00000"/>
                </a:solidFill>
                <a:latin typeface="+mn-ea"/>
                <a:ea typeface="+mn-ea"/>
              </a:rPr>
              <a:t>清明节</a:t>
            </a:r>
            <a:r>
              <a:rPr lang="zh-CN" altLang="en-US" sz="2000" dirty="0" smtClean="0">
                <a:latin typeface="+mn-ea"/>
                <a:ea typeface="+mn-ea"/>
              </a:rPr>
              <a:t>时</a:t>
            </a:r>
            <a:r>
              <a:rPr lang="zh-CN" altLang="en-US" sz="2000" dirty="0">
                <a:latin typeface="+mn-ea"/>
                <a:ea typeface="+mn-ea"/>
              </a:rPr>
              <a:t>有吃青团的风俗，青团又称清明饼、棉菜馍糍、茨壳粿、清明粑、艾叶粑粑、艾糍、清明果、菠菠粿、清明粿、艾叶糍粑、艾粄、艾草糕、清明团子、暖菇包等等。将雀麦草汁和糯米一起舂合，使青汁和米粉相互融合，然后包上豆沙、枣泥等馅料，用芦叶垫底，放到蒸笼内。蒸熟出笼的青团色泽鲜绿，香气扑鼻，是本地清明节最有特色的节令食品。上海也有的人家清明节爱吃桃花粥，在扫墓和家宴上爱用刀鱼。</a:t>
            </a:r>
            <a:endParaRPr lang="zh-CN" altLang="en-US" sz="2000" dirty="0">
              <a:latin typeface="+mn-ea"/>
              <a:ea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673" y="1525199"/>
            <a:ext cx="1759527" cy="17595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大演PPT工作室设计"/>
          <p:cNvSpPr txBox="1"/>
          <p:nvPr/>
        </p:nvSpPr>
        <p:spPr>
          <a:xfrm>
            <a:off x="4518388" y="3320566"/>
            <a:ext cx="3191899" cy="99520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5865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</a:rPr>
              <a:t>著名诗词</a:t>
            </a:r>
            <a:endParaRPr lang="zh-CN" altLang="en-US" sz="5865" dirty="0">
              <a:solidFill>
                <a:schemeClr val="tx1">
                  <a:lumMod val="85000"/>
                  <a:lumOff val="15000"/>
                </a:schemeClr>
              </a:solidFill>
              <a:latin typeface="方正苏新诗柳楷简体" panose="02000000000000000000" pitchFamily="2" charset="-122"/>
            </a:endParaRPr>
          </a:p>
        </p:txBody>
      </p:sp>
      <p:sp>
        <p:nvSpPr>
          <p:cNvPr id="6147" name="文本框 22"/>
          <p:cNvSpPr txBox="1">
            <a:spLocks noChangeArrowheads="1"/>
          </p:cNvSpPr>
          <p:nvPr/>
        </p:nvSpPr>
        <p:spPr bwMode="auto">
          <a:xfrm>
            <a:off x="2209086" y="4340253"/>
            <a:ext cx="7810500" cy="781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Lao UI" panose="020B0502040204020203" pitchFamily="34" charset="0"/>
                <a:ea typeface="方正苏新诗柳楷简体" panose="02000000000000000000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Lao UI" panose="020B0502040204020203" pitchFamily="34" charset="0"/>
                <a:ea typeface="方正苏新诗柳楷简体" panose="02000000000000000000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Lao UI" panose="020B0502040204020203" pitchFamily="34" charset="0"/>
                <a:ea typeface="方正苏新诗柳楷简体" panose="02000000000000000000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Lao UI" panose="020B0502040204020203" pitchFamily="34" charset="0"/>
                <a:ea typeface="方正苏新诗柳楷简体" panose="02000000000000000000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Lao UI" panose="020B0502040204020203" pitchFamily="34" charset="0"/>
                <a:ea typeface="方正苏新诗柳楷简体" panose="02000000000000000000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方正苏新诗柳楷简体" panose="02000000000000000000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方正苏新诗柳楷简体" panose="02000000000000000000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方正苏新诗柳楷简体" panose="02000000000000000000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方正苏新诗柳楷简体" panose="02000000000000000000" pitchFamily="2" charset="-122"/>
              </a:defRPr>
            </a:lvl9pPr>
          </a:lstStyle>
          <a:p>
            <a:pPr algn="ctr" eaLnBrk="1" hangingPunct="1">
              <a:lnSpc>
                <a:spcPct val="140000"/>
              </a:lnSpc>
            </a:pPr>
            <a:r>
              <a:rPr lang="zh-CN" altLang="en-US" sz="1600" dirty="0">
                <a:latin typeface="方正苏新诗柳楷简体" panose="02000000000000000000" pitchFamily="2" charset="-122"/>
              </a:rPr>
              <a:t>您的内容打在这里，或者通过复制您的文本后，在此框中选择粘贴，并选择只保留文字。您的内容打在这里，或者通过复制您的文本后，在此框中选择粘贴</a:t>
            </a:r>
            <a:endParaRPr lang="zh-CN" altLang="en-US" sz="1400" dirty="0">
              <a:latin typeface="方正苏新诗柳楷简体" panose="02000000000000000000" pitchFamily="2" charset="-122"/>
              <a:sym typeface="Arial" panose="020B0604020202020204" pitchFamily="34" charset="0"/>
            </a:endParaRPr>
          </a:p>
        </p:txBody>
      </p:sp>
      <p:grpSp>
        <p:nvGrpSpPr>
          <p:cNvPr id="6148" name="组合 5"/>
          <p:cNvGrpSpPr/>
          <p:nvPr/>
        </p:nvGrpSpPr>
        <p:grpSpPr bwMode="auto">
          <a:xfrm>
            <a:off x="5134849" y="1387502"/>
            <a:ext cx="1958975" cy="1960563"/>
            <a:chOff x="5115893" y="1173833"/>
            <a:chExt cx="1960214" cy="1960214"/>
          </a:xfrm>
        </p:grpSpPr>
        <p:pic>
          <p:nvPicPr>
            <p:cNvPr id="6149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15893" y="1173833"/>
              <a:ext cx="1960214" cy="1960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文本框 8"/>
            <p:cNvSpPr txBox="1"/>
            <p:nvPr/>
          </p:nvSpPr>
          <p:spPr>
            <a:xfrm>
              <a:off x="5619447" y="1596033"/>
              <a:ext cx="954710" cy="101548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6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苏新诗柳楷简体" panose="02000000000000000000" pitchFamily="2" charset="-122"/>
                </a:rPr>
                <a:t>肆</a:t>
              </a:r>
              <a:endParaRPr lang="zh-CN" altLang="en-US" sz="6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97282" y="3564057"/>
            <a:ext cx="615553" cy="2348604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>
              <a:defRPr/>
            </a:pPr>
            <a:r>
              <a:rPr lang="zh-CN" altLang="en-US" sz="2800" spc="251" dirty="0">
                <a:latin typeface="+mn-ea"/>
              </a:rPr>
              <a:t>节日起源</a:t>
            </a:r>
            <a:endParaRPr lang="zh-CN" altLang="en-US" sz="2800" spc="251" dirty="0"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37536" y="3564057"/>
            <a:ext cx="430887" cy="1687512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>
              <a:defRPr/>
            </a:pPr>
            <a:r>
              <a:rPr lang="en-US" altLang="zh-CN" sz="1600" dirty="0">
                <a:latin typeface="+mj-ea"/>
                <a:ea typeface="+mj-ea"/>
              </a:rPr>
              <a:t>Title Text Here</a:t>
            </a:r>
            <a:endParaRPr lang="zh-CN" altLang="en-US" sz="1600" dirty="0">
              <a:latin typeface="+mj-ea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56282" y="3564057"/>
            <a:ext cx="615553" cy="2348604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>
              <a:defRPr/>
            </a:pPr>
            <a:r>
              <a:rPr lang="zh-CN" altLang="en-US" sz="2800" spc="251" dirty="0">
                <a:latin typeface="+mn-ea"/>
              </a:rPr>
              <a:t>民间习俗</a:t>
            </a:r>
            <a:endParaRPr lang="zh-CN" altLang="en-US" sz="2800" spc="251" dirty="0">
              <a:latin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96536" y="3564057"/>
            <a:ext cx="430887" cy="1687512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>
              <a:defRPr/>
            </a:pPr>
            <a:r>
              <a:rPr lang="en-US" altLang="zh-CN" sz="1600" dirty="0">
                <a:latin typeface="+mj-ea"/>
                <a:ea typeface="+mj-ea"/>
              </a:rPr>
              <a:t>Title Text Here</a:t>
            </a:r>
            <a:endParaRPr lang="zh-CN" altLang="en-US" sz="1600" dirty="0">
              <a:latin typeface="+mj-ea"/>
              <a:ea typeface="+mj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413696" y="3564057"/>
            <a:ext cx="615553" cy="2348604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>
              <a:defRPr/>
            </a:pPr>
            <a:r>
              <a:rPr lang="zh-CN" altLang="en-US" sz="2800" spc="251" dirty="0" smtClean="0">
                <a:latin typeface="+mn-ea"/>
              </a:rPr>
              <a:t>节令食品</a:t>
            </a:r>
            <a:endParaRPr lang="zh-CN" altLang="en-US" sz="2800" spc="251" dirty="0">
              <a:latin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53948" y="3564057"/>
            <a:ext cx="430887" cy="1687512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>
              <a:defRPr/>
            </a:pPr>
            <a:r>
              <a:rPr lang="en-US" altLang="zh-CN" sz="1600" dirty="0">
                <a:latin typeface="+mj-ea"/>
                <a:ea typeface="+mj-ea"/>
              </a:rPr>
              <a:t>Title Text Here</a:t>
            </a:r>
            <a:endParaRPr lang="zh-CN" altLang="en-US" sz="1600" dirty="0">
              <a:latin typeface="+mj-ea"/>
              <a:ea typeface="+mj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571108" y="3564057"/>
            <a:ext cx="615553" cy="2348604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>
              <a:defRPr/>
            </a:pPr>
            <a:r>
              <a:rPr lang="zh-CN" altLang="en-US" sz="2800" spc="251" dirty="0">
                <a:latin typeface="+mn-ea"/>
              </a:rPr>
              <a:t>著名诗词</a:t>
            </a:r>
            <a:endParaRPr lang="zh-CN" altLang="en-US" sz="2800" spc="251" dirty="0">
              <a:latin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011361" y="3564057"/>
            <a:ext cx="430887" cy="1687512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>
              <a:defRPr/>
            </a:pPr>
            <a:r>
              <a:rPr lang="en-US" altLang="zh-CN" sz="1600" dirty="0">
                <a:latin typeface="+mj-ea"/>
                <a:ea typeface="+mj-ea"/>
              </a:rPr>
              <a:t>Title Text Here</a:t>
            </a:r>
            <a:endParaRPr lang="zh-CN" altLang="en-US" sz="1600" dirty="0">
              <a:latin typeface="+mj-ea"/>
              <a:ea typeface="+mj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181397" y="863721"/>
            <a:ext cx="1415772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目录</a:t>
            </a:r>
            <a:endParaRPr lang="zh-CN" altLang="en-US" sz="48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530024" y="1041323"/>
            <a:ext cx="720000" cy="477163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flipH="1">
            <a:off x="6560445" y="1041323"/>
            <a:ext cx="720000" cy="477163"/>
          </a:xfrm>
          <a:prstGeom prst="rect">
            <a:avLst/>
          </a:prstGeom>
        </p:spPr>
      </p:pic>
      <p:grpSp>
        <p:nvGrpSpPr>
          <p:cNvPr id="5133" name="组合 18"/>
          <p:cNvGrpSpPr/>
          <p:nvPr/>
        </p:nvGrpSpPr>
        <p:grpSpPr bwMode="auto">
          <a:xfrm>
            <a:off x="1912735" y="2282945"/>
            <a:ext cx="1250951" cy="1250951"/>
            <a:chOff x="5115893" y="1173833"/>
            <a:chExt cx="1960214" cy="1960214"/>
          </a:xfrm>
        </p:grpSpPr>
        <p:pic>
          <p:nvPicPr>
            <p:cNvPr id="5143" name="图片 1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15893" y="1173833"/>
              <a:ext cx="1960214" cy="1960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文本框 20"/>
            <p:cNvSpPr txBox="1"/>
            <p:nvPr/>
          </p:nvSpPr>
          <p:spPr>
            <a:xfrm>
              <a:off x="5486542" y="1504683"/>
              <a:ext cx="1173547" cy="12056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苏新诗柳楷简体" panose="02000000000000000000" pitchFamily="2" charset="-122"/>
                </a:rPr>
                <a:t>壹</a:t>
              </a:r>
              <a:endPara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</a:endParaRPr>
            </a:p>
          </p:txBody>
        </p:sp>
      </p:grpSp>
      <p:grpSp>
        <p:nvGrpSpPr>
          <p:cNvPr id="5134" name="组合 21"/>
          <p:cNvGrpSpPr/>
          <p:nvPr/>
        </p:nvGrpSpPr>
        <p:grpSpPr bwMode="auto">
          <a:xfrm>
            <a:off x="8384974" y="2282945"/>
            <a:ext cx="1252537" cy="1250951"/>
            <a:chOff x="5115893" y="1173833"/>
            <a:chExt cx="1960214" cy="1960214"/>
          </a:xfrm>
        </p:grpSpPr>
        <p:pic>
          <p:nvPicPr>
            <p:cNvPr id="5141" name="图片 2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15893" y="1173833"/>
              <a:ext cx="1960214" cy="1960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文本框 26"/>
            <p:cNvSpPr txBox="1"/>
            <p:nvPr/>
          </p:nvSpPr>
          <p:spPr>
            <a:xfrm>
              <a:off x="5486074" y="1504683"/>
              <a:ext cx="1172061" cy="12056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苏新诗柳楷简体" panose="02000000000000000000" pitchFamily="2" charset="-122"/>
                </a:rPr>
                <a:t>肆</a:t>
              </a:r>
              <a:endPara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</a:endParaRPr>
            </a:p>
          </p:txBody>
        </p:sp>
      </p:grpSp>
      <p:grpSp>
        <p:nvGrpSpPr>
          <p:cNvPr id="5135" name="组合 27"/>
          <p:cNvGrpSpPr/>
          <p:nvPr/>
        </p:nvGrpSpPr>
        <p:grpSpPr bwMode="auto">
          <a:xfrm>
            <a:off x="4070149" y="2282945"/>
            <a:ext cx="1250951" cy="1250951"/>
            <a:chOff x="5115893" y="1173833"/>
            <a:chExt cx="1960214" cy="1960214"/>
          </a:xfrm>
        </p:grpSpPr>
        <p:pic>
          <p:nvPicPr>
            <p:cNvPr id="5139" name="图片 2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15893" y="1173833"/>
              <a:ext cx="1960214" cy="1960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大演PPT工作室设计"/>
            <p:cNvSpPr txBox="1"/>
            <p:nvPr/>
          </p:nvSpPr>
          <p:spPr>
            <a:xfrm>
              <a:off x="5486542" y="1504683"/>
              <a:ext cx="1173547" cy="12056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苏新诗柳楷简体" panose="02000000000000000000" pitchFamily="2" charset="-122"/>
                </a:rPr>
                <a:t>贰</a:t>
              </a:r>
              <a:endPara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</a:endParaRPr>
            </a:p>
          </p:txBody>
        </p:sp>
      </p:grpSp>
      <p:grpSp>
        <p:nvGrpSpPr>
          <p:cNvPr id="5136" name="组合 30"/>
          <p:cNvGrpSpPr/>
          <p:nvPr/>
        </p:nvGrpSpPr>
        <p:grpSpPr bwMode="auto">
          <a:xfrm>
            <a:off x="6227560" y="2282945"/>
            <a:ext cx="1252539" cy="1250951"/>
            <a:chOff x="5115893" y="1173833"/>
            <a:chExt cx="1960214" cy="1960214"/>
          </a:xfrm>
        </p:grpSpPr>
        <p:pic>
          <p:nvPicPr>
            <p:cNvPr id="5137" name="图片 3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15893" y="1173833"/>
              <a:ext cx="1960214" cy="1960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" name="文本框 32"/>
            <p:cNvSpPr txBox="1"/>
            <p:nvPr/>
          </p:nvSpPr>
          <p:spPr>
            <a:xfrm>
              <a:off x="5486072" y="1504683"/>
              <a:ext cx="1172059" cy="12056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苏新诗柳楷简体" panose="02000000000000000000" pitchFamily="2" charset="-122"/>
                </a:rPr>
                <a:t>叁</a:t>
              </a:r>
              <a:endPara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大演PPT工作室设计"/>
          <p:cNvSpPr txBox="1">
            <a:spLocks noRot="1" noChangeArrowheads="1"/>
          </p:cNvSpPr>
          <p:nvPr/>
        </p:nvSpPr>
        <p:spPr>
          <a:xfrm>
            <a:off x="3676072" y="1553440"/>
            <a:ext cx="4091709" cy="163310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清明</a:t>
            </a:r>
            <a:br>
              <a:rPr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—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杜牧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7" name="Rectangle 3"/>
          <p:cNvSpPr txBox="1">
            <a:spLocks noRot="1" noChangeArrowheads="1"/>
          </p:cNvSpPr>
          <p:nvPr/>
        </p:nvSpPr>
        <p:spPr>
          <a:xfrm>
            <a:off x="490971" y="3049011"/>
            <a:ext cx="8496011" cy="20217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spcBef>
                <a:spcPts val="0"/>
              </a:spcBef>
              <a:buFont typeface="Wingdings 2" panose="05020102010507070707" pitchFamily="18" charset="2"/>
              <a:buNone/>
            </a:pP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清明时节雨纷纷， 路上行人欲断魂。</a:t>
            </a:r>
            <a:endParaRPr lang="zh-CN" altLang="en-US" sz="36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Font typeface="Wingdings 2" panose="05020102010507070707" pitchFamily="18" charset="2"/>
              <a:buNone/>
            </a:pP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借问酒家何处有， 牧童遥指杏花村。 </a:t>
            </a:r>
            <a:endParaRPr lang="zh-CN" altLang="en-US" sz="36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 algn="ctr">
              <a:lnSpc>
                <a:spcPct val="150000"/>
              </a:lnSpc>
              <a:spcBef>
                <a:spcPts val="0"/>
              </a:spcBef>
            </a:pPr>
            <a:endParaRPr lang="en-US" altLang="zh-CN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38" name="组合 37"/>
          <p:cNvGrpSpPr>
            <a:grpSpLocks noChangeAspect="1"/>
          </p:cNvGrpSpPr>
          <p:nvPr/>
        </p:nvGrpSpPr>
        <p:grpSpPr bwMode="auto">
          <a:xfrm>
            <a:off x="378375" y="277329"/>
            <a:ext cx="413285" cy="551851"/>
            <a:chOff x="2529436" y="1479583"/>
            <a:chExt cx="539218" cy="719765"/>
          </a:xfrm>
        </p:grpSpPr>
        <p:pic>
          <p:nvPicPr>
            <p:cNvPr id="41" name="图片 2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7764" y="1479583"/>
              <a:ext cx="440132" cy="648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2" name="文本框 26"/>
            <p:cNvSpPr txBox="1">
              <a:spLocks noChangeArrowheads="1"/>
            </p:cNvSpPr>
            <p:nvPr/>
          </p:nvSpPr>
          <p:spPr bwMode="auto">
            <a:xfrm>
              <a:off x="2565284" y="1497448"/>
              <a:ext cx="479306" cy="441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sz="160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章</a:t>
              </a:r>
              <a:endParaRPr lang="zh-CN" altLang="en-US" sz="160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43" name="文本框 27"/>
            <p:cNvSpPr txBox="1">
              <a:spLocks noChangeArrowheads="1"/>
            </p:cNvSpPr>
            <p:nvPr/>
          </p:nvSpPr>
          <p:spPr bwMode="auto">
            <a:xfrm>
              <a:off x="2529436" y="1757781"/>
              <a:ext cx="539218" cy="441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sz="1600" dirty="0" smtClean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四</a:t>
              </a:r>
              <a:endParaRPr lang="zh-CN" altLang="en-US" sz="1600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819136" y="204587"/>
            <a:ext cx="1731169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88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著名诗词</a:t>
            </a:r>
            <a:endParaRPr lang="zh-CN" altLang="en-US" sz="2400" spc="188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55627" y="538665"/>
            <a:ext cx="182060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Write Title Text Here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大演PPT工作室设计"/>
          <p:cNvSpPr txBox="1"/>
          <p:nvPr/>
        </p:nvSpPr>
        <p:spPr>
          <a:xfrm>
            <a:off x="2651137" y="714965"/>
            <a:ext cx="6939216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700" spc="-667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</a:rPr>
              <a:t>感谢聆听</a:t>
            </a:r>
            <a:endParaRPr lang="zh-CN" altLang="en-US" sz="10700" spc="-667" dirty="0">
              <a:solidFill>
                <a:schemeClr val="tx1">
                  <a:lumMod val="85000"/>
                  <a:lumOff val="15000"/>
                </a:schemeClr>
              </a:solidFill>
              <a:latin typeface="方正黄草简体" panose="03000509000000000000" pitchFamily="65" charset="-122"/>
              <a:ea typeface="方正黄草简体" panose="03000509000000000000" pitchFamily="65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623720" y="3030024"/>
            <a:ext cx="4944561" cy="502765"/>
            <a:chOff x="3353373" y="3030024"/>
            <a:chExt cx="4944561" cy="502765"/>
          </a:xfrm>
        </p:grpSpPr>
        <p:sp>
          <p:nvSpPr>
            <p:cNvPr id="5" name="椭圆 4"/>
            <p:cNvSpPr/>
            <p:nvPr/>
          </p:nvSpPr>
          <p:spPr>
            <a:xfrm>
              <a:off x="3646996" y="3048168"/>
              <a:ext cx="466477" cy="466477"/>
            </a:xfrm>
            <a:prstGeom prst="ellipse">
              <a:avLst/>
            </a:prstGeom>
            <a:noFill/>
            <a:ln>
              <a:solidFill>
                <a:srgbClr val="0284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141928" y="3048168"/>
              <a:ext cx="466477" cy="466477"/>
            </a:xfrm>
            <a:prstGeom prst="ellipse">
              <a:avLst/>
            </a:prstGeom>
            <a:noFill/>
            <a:ln>
              <a:solidFill>
                <a:srgbClr val="0284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636860" y="3048168"/>
              <a:ext cx="466477" cy="466477"/>
            </a:xfrm>
            <a:prstGeom prst="ellipse">
              <a:avLst/>
            </a:prstGeom>
            <a:noFill/>
            <a:ln>
              <a:solidFill>
                <a:srgbClr val="0284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5131792" y="3048168"/>
              <a:ext cx="466477" cy="466477"/>
            </a:xfrm>
            <a:prstGeom prst="ellipse">
              <a:avLst/>
            </a:prstGeom>
            <a:noFill/>
            <a:ln>
              <a:solidFill>
                <a:srgbClr val="0284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353373" y="3030024"/>
              <a:ext cx="2728400" cy="5027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2665" spc="125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清明时节</a:t>
              </a:r>
              <a:endParaRPr lang="zh-CN" altLang="en-US" sz="2665" spc="1250" dirty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5850398" y="3048168"/>
              <a:ext cx="466477" cy="466477"/>
            </a:xfrm>
            <a:prstGeom prst="ellipse">
              <a:avLst/>
            </a:prstGeom>
            <a:noFill/>
            <a:ln>
              <a:solidFill>
                <a:srgbClr val="0284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6345330" y="3048168"/>
              <a:ext cx="466477" cy="466477"/>
            </a:xfrm>
            <a:prstGeom prst="ellipse">
              <a:avLst/>
            </a:prstGeom>
            <a:noFill/>
            <a:ln>
              <a:solidFill>
                <a:srgbClr val="0284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6840262" y="3048168"/>
              <a:ext cx="466477" cy="466477"/>
            </a:xfrm>
            <a:prstGeom prst="ellipse">
              <a:avLst/>
            </a:prstGeom>
            <a:noFill/>
            <a:ln>
              <a:solidFill>
                <a:srgbClr val="0284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7335194" y="3048168"/>
              <a:ext cx="466477" cy="466477"/>
            </a:xfrm>
            <a:prstGeom prst="ellipse">
              <a:avLst/>
            </a:prstGeom>
            <a:noFill/>
            <a:ln>
              <a:solidFill>
                <a:srgbClr val="0284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569534" y="3030024"/>
              <a:ext cx="2728400" cy="5027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2665" spc="125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踏青扫墓</a:t>
              </a:r>
              <a:endParaRPr lang="zh-CN" altLang="en-US" sz="2665" spc="1250" dirty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sp>
        <p:nvSpPr>
          <p:cNvPr id="21" name="文本框 8"/>
          <p:cNvSpPr txBox="1">
            <a:spLocks noChangeArrowheads="1"/>
          </p:cNvSpPr>
          <p:nvPr/>
        </p:nvSpPr>
        <p:spPr bwMode="auto">
          <a:xfrm>
            <a:off x="1293521" y="3852766"/>
            <a:ext cx="9092720" cy="954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方正启体简体" panose="03000509000000000000" pitchFamily="65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方正启体简体" panose="03000509000000000000" pitchFamily="65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方正启体简体" panose="03000509000000000000" pitchFamily="65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方正启体简体" panose="03000509000000000000" pitchFamily="65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方正启体简体" panose="03000509000000000000" pitchFamily="65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方正启体简体" panose="03000509000000000000" pitchFamily="65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方正启体简体" panose="03000509000000000000" pitchFamily="65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方正启体简体" panose="03000509000000000000" pitchFamily="65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方正启体简体" panose="03000509000000000000" pitchFamily="65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865" dirty="0">
                <a:solidFill>
                  <a:srgbClr val="02843F"/>
                </a:solidFill>
                <a:ea typeface="方正苏新诗柳楷简体" panose="02000000000000000000" pitchFamily="2" charset="-122"/>
              </a:rPr>
              <a:t>清明节又叫踏青节，在仲春与暮春之交</a:t>
            </a:r>
            <a:r>
              <a:rPr lang="zh-CN" altLang="en-US" sz="1865" dirty="0" smtClean="0">
                <a:solidFill>
                  <a:srgbClr val="02843F"/>
                </a:solidFill>
                <a:ea typeface="方正苏新诗柳楷简体" panose="02000000000000000000" pitchFamily="2" charset="-122"/>
              </a:rPr>
              <a:t>，是</a:t>
            </a:r>
            <a:r>
              <a:rPr lang="zh-CN" altLang="en-US" sz="1865" dirty="0">
                <a:solidFill>
                  <a:srgbClr val="02843F"/>
                </a:solidFill>
                <a:ea typeface="方正苏新诗柳楷简体" panose="02000000000000000000" pitchFamily="2" charset="-122"/>
              </a:rPr>
              <a:t>中国传统节日，也是最重要的祭祀节日</a:t>
            </a:r>
            <a:r>
              <a:rPr lang="zh-CN" altLang="en-US" sz="1865" dirty="0" smtClean="0">
                <a:solidFill>
                  <a:srgbClr val="02843F"/>
                </a:solidFill>
                <a:ea typeface="方正苏新诗柳楷简体" panose="02000000000000000000" pitchFamily="2" charset="-122"/>
              </a:rPr>
              <a:t>之一。中华民族传统的清明节距今已有二千五百多年的历史</a:t>
            </a:r>
            <a:endParaRPr lang="zh-CN" altLang="en-US" sz="1865" dirty="0">
              <a:solidFill>
                <a:srgbClr val="02843F"/>
              </a:solidFill>
              <a:ea typeface="方正苏新诗柳楷简体" panose="02000000000000000000" pitchFamily="2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2634" y="2613891"/>
            <a:ext cx="1155748" cy="115574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1863" y="748146"/>
            <a:ext cx="1066187" cy="10059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84183" y="650851"/>
            <a:ext cx="74522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+mn-ea"/>
              </a:rPr>
              <a:t>所用</a:t>
            </a:r>
            <a:r>
              <a:rPr lang="zh-CN" altLang="en-US" sz="3200" dirty="0" smtClean="0">
                <a:latin typeface="+mn-ea"/>
              </a:rPr>
              <a:t>字体</a:t>
            </a:r>
            <a:r>
              <a:rPr lang="en-US" altLang="zh-CN" sz="2000" dirty="0" smtClean="0">
                <a:latin typeface="+mn-ea"/>
                <a:sym typeface="Wingdings" panose="05000000000000000000" pitchFamily="2" charset="2"/>
              </a:rPr>
              <a:t>:(</a:t>
            </a:r>
            <a:r>
              <a:rPr lang="zh-CN" altLang="en-US" sz="2000" dirty="0" smtClean="0">
                <a:latin typeface="+mn-ea"/>
                <a:sym typeface="Wingdings" panose="05000000000000000000" pitchFamily="2" charset="2"/>
              </a:rPr>
              <a:t>可百度下载字体安装，安装后需重启软件</a:t>
            </a:r>
            <a:r>
              <a:rPr lang="en-US" altLang="zh-CN" sz="2000" dirty="0" smtClean="0">
                <a:latin typeface="+mn-ea"/>
                <a:sym typeface="Wingdings" panose="05000000000000000000" pitchFamily="2" charset="2"/>
              </a:rPr>
              <a:t>)</a:t>
            </a:r>
            <a:endParaRPr lang="zh-CN" altLang="en-US" sz="3200" dirty="0"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4183" y="1541569"/>
            <a:ext cx="42381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+mn-ea"/>
              </a:rPr>
              <a:t>方正苏新诗柳楷</a:t>
            </a:r>
            <a:r>
              <a:rPr lang="zh-CN" altLang="en-US" sz="3200" dirty="0" smtClean="0">
                <a:latin typeface="+mn-ea"/>
              </a:rPr>
              <a:t>简体</a:t>
            </a:r>
            <a:endParaRPr lang="zh-CN" altLang="en-US" sz="3200" dirty="0"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74224" y="1541570"/>
            <a:ext cx="5822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方正黄草简体" panose="03000509000000000000" pitchFamily="65" charset="-122"/>
                <a:ea typeface="方正黄草简体" panose="03000509000000000000" pitchFamily="65" charset="-122"/>
              </a:rPr>
              <a:t>方正黄草简体</a:t>
            </a:r>
            <a:endParaRPr lang="zh-CN" altLang="en-US" sz="3200" dirty="0">
              <a:latin typeface="方正黄草简体" panose="03000509000000000000" pitchFamily="65" charset="-122"/>
              <a:ea typeface="方正黄草简体" panose="03000509000000000000" pitchFamily="65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4184" y="3097307"/>
            <a:ext cx="2555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+mn-ea"/>
              </a:rPr>
              <a:t>声明：</a:t>
            </a:r>
            <a:endParaRPr lang="zh-CN" altLang="en-US" sz="3200" dirty="0"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4182" y="3980648"/>
            <a:ext cx="10835548" cy="1569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35" dirty="0">
                <a:latin typeface="+mn-ea"/>
              </a:rPr>
              <a:t>模板仅限购买者个人工作、学习使用，为了保证您和作者的利益，</a:t>
            </a:r>
            <a:r>
              <a:rPr lang="zh-CN" altLang="en-US" sz="2135" dirty="0">
                <a:solidFill>
                  <a:srgbClr val="C00000"/>
                </a:solidFill>
                <a:latin typeface="+mn-ea"/>
              </a:rPr>
              <a:t>请勿复制、传播、</a:t>
            </a:r>
            <a:r>
              <a:rPr lang="zh-CN" altLang="en-US" sz="2135" dirty="0" smtClean="0">
                <a:solidFill>
                  <a:srgbClr val="C00000"/>
                </a:solidFill>
                <a:latin typeface="+mn-ea"/>
              </a:rPr>
              <a:t>销售。也</a:t>
            </a:r>
            <a:r>
              <a:rPr lang="zh-CN" altLang="en-US" sz="2135" dirty="0">
                <a:solidFill>
                  <a:srgbClr val="C00000"/>
                </a:solidFill>
                <a:latin typeface="+mn-ea"/>
              </a:rPr>
              <a:t>不得发布到互联网上任何网站、论坛、社区、微博等途径提供免费</a:t>
            </a:r>
            <a:r>
              <a:rPr lang="zh-CN" altLang="en-US" sz="2135" dirty="0" smtClean="0">
                <a:solidFill>
                  <a:srgbClr val="C00000"/>
                </a:solidFill>
                <a:latin typeface="+mn-ea"/>
              </a:rPr>
              <a:t>或者</a:t>
            </a:r>
            <a:r>
              <a:rPr lang="zh-CN" altLang="en-US" sz="2135" dirty="0">
                <a:solidFill>
                  <a:srgbClr val="C00000"/>
                </a:solidFill>
                <a:latin typeface="+mn-ea"/>
              </a:rPr>
              <a:t>收费</a:t>
            </a:r>
            <a:r>
              <a:rPr lang="zh-CN" altLang="en-US" sz="2135" dirty="0" smtClean="0">
                <a:solidFill>
                  <a:srgbClr val="C00000"/>
                </a:solidFill>
                <a:latin typeface="+mn-ea"/>
              </a:rPr>
              <a:t>下载</a:t>
            </a:r>
            <a:r>
              <a:rPr lang="zh-CN" altLang="en-US" sz="2135" dirty="0">
                <a:solidFill>
                  <a:srgbClr val="C00000"/>
                </a:solidFill>
                <a:latin typeface="+mn-ea"/>
              </a:rPr>
              <a:t>，否则将承担法律责任。</a:t>
            </a:r>
            <a:endParaRPr lang="zh-CN" altLang="en-US" sz="2135" dirty="0">
              <a:solidFill>
                <a:srgbClr val="C00000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4518388" y="3320566"/>
            <a:ext cx="3191899" cy="99520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5865" dirty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</a:rPr>
              <a:t>节日起源</a:t>
            </a:r>
            <a:endParaRPr lang="zh-CN" altLang="en-US" sz="5865" dirty="0">
              <a:solidFill>
                <a:schemeClr val="tx1">
                  <a:lumMod val="85000"/>
                  <a:lumOff val="15000"/>
                </a:schemeClr>
              </a:solidFill>
              <a:latin typeface="方正苏新诗柳楷简体" panose="02000000000000000000" pitchFamily="2" charset="-122"/>
            </a:endParaRPr>
          </a:p>
        </p:txBody>
      </p:sp>
      <p:sp>
        <p:nvSpPr>
          <p:cNvPr id="6147" name="文本框 22"/>
          <p:cNvSpPr txBox="1">
            <a:spLocks noChangeArrowheads="1"/>
          </p:cNvSpPr>
          <p:nvPr/>
        </p:nvSpPr>
        <p:spPr bwMode="auto">
          <a:xfrm>
            <a:off x="2209086" y="4340253"/>
            <a:ext cx="7810500" cy="781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Lao UI" panose="020B0502040204020203" pitchFamily="34" charset="0"/>
                <a:ea typeface="方正苏新诗柳楷简体" panose="02000000000000000000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Lao UI" panose="020B0502040204020203" pitchFamily="34" charset="0"/>
                <a:ea typeface="方正苏新诗柳楷简体" panose="02000000000000000000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Lao UI" panose="020B0502040204020203" pitchFamily="34" charset="0"/>
                <a:ea typeface="方正苏新诗柳楷简体" panose="02000000000000000000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Lao UI" panose="020B0502040204020203" pitchFamily="34" charset="0"/>
                <a:ea typeface="方正苏新诗柳楷简体" panose="02000000000000000000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Lao UI" panose="020B0502040204020203" pitchFamily="34" charset="0"/>
                <a:ea typeface="方正苏新诗柳楷简体" panose="02000000000000000000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方正苏新诗柳楷简体" panose="02000000000000000000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方正苏新诗柳楷简体" panose="02000000000000000000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方正苏新诗柳楷简体" panose="02000000000000000000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方正苏新诗柳楷简体" panose="02000000000000000000" pitchFamily="2" charset="-122"/>
              </a:defRPr>
            </a:lvl9pPr>
          </a:lstStyle>
          <a:p>
            <a:pPr algn="ctr" eaLnBrk="1" hangingPunct="1">
              <a:lnSpc>
                <a:spcPct val="140000"/>
              </a:lnSpc>
            </a:pPr>
            <a:r>
              <a:rPr lang="zh-CN" altLang="en-US" sz="1600" dirty="0">
                <a:latin typeface="方正苏新诗柳楷简体" panose="02000000000000000000" pitchFamily="2" charset="-122"/>
              </a:rPr>
              <a:t>您的内容打在这里，或者通过复制您的文本后，在此框中选择粘贴，并选择只保留文字。您的内容打在这里，或者通过复制您的文本后，在此框中选择粘贴</a:t>
            </a:r>
            <a:endParaRPr lang="zh-CN" altLang="en-US" sz="1400" dirty="0">
              <a:latin typeface="方正苏新诗柳楷简体" panose="02000000000000000000" pitchFamily="2" charset="-122"/>
              <a:sym typeface="Arial" panose="020B0604020202020204" pitchFamily="34" charset="0"/>
            </a:endParaRPr>
          </a:p>
        </p:txBody>
      </p:sp>
      <p:grpSp>
        <p:nvGrpSpPr>
          <p:cNvPr id="6148" name="组合 5"/>
          <p:cNvGrpSpPr/>
          <p:nvPr/>
        </p:nvGrpSpPr>
        <p:grpSpPr bwMode="auto">
          <a:xfrm>
            <a:off x="5134849" y="1387502"/>
            <a:ext cx="1958975" cy="1960563"/>
            <a:chOff x="5115893" y="1173833"/>
            <a:chExt cx="1960214" cy="1960214"/>
          </a:xfrm>
        </p:grpSpPr>
        <p:pic>
          <p:nvPicPr>
            <p:cNvPr id="6149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15893" y="1173833"/>
              <a:ext cx="1960214" cy="1960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文本框 8"/>
            <p:cNvSpPr txBox="1"/>
            <p:nvPr/>
          </p:nvSpPr>
          <p:spPr>
            <a:xfrm>
              <a:off x="5619447" y="1596033"/>
              <a:ext cx="954710" cy="101548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6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苏新诗柳楷简体" panose="02000000000000000000" pitchFamily="2" charset="-122"/>
                </a:rPr>
                <a:t>壹</a:t>
              </a:r>
              <a:endParaRPr lang="zh-CN" altLang="en-US" sz="6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 noChangeAspect="1"/>
          </p:cNvGrpSpPr>
          <p:nvPr/>
        </p:nvGrpSpPr>
        <p:grpSpPr bwMode="auto">
          <a:xfrm>
            <a:off x="378375" y="277329"/>
            <a:ext cx="413285" cy="551851"/>
            <a:chOff x="2529436" y="1479583"/>
            <a:chExt cx="539218" cy="719765"/>
          </a:xfrm>
        </p:grpSpPr>
        <p:pic>
          <p:nvPicPr>
            <p:cNvPr id="3" name="图片 2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7764" y="1479583"/>
              <a:ext cx="440132" cy="648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文本框 26"/>
            <p:cNvSpPr txBox="1">
              <a:spLocks noChangeArrowheads="1"/>
            </p:cNvSpPr>
            <p:nvPr/>
          </p:nvSpPr>
          <p:spPr bwMode="auto">
            <a:xfrm>
              <a:off x="2565284" y="1497448"/>
              <a:ext cx="479306" cy="441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sz="160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章</a:t>
              </a:r>
              <a:endParaRPr lang="zh-CN" altLang="en-US" sz="160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5" name="文本框 27"/>
            <p:cNvSpPr txBox="1">
              <a:spLocks noChangeArrowheads="1"/>
            </p:cNvSpPr>
            <p:nvPr/>
          </p:nvSpPr>
          <p:spPr bwMode="auto">
            <a:xfrm>
              <a:off x="2529436" y="1757781"/>
              <a:ext cx="539218" cy="441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sz="1600" dirty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一</a:t>
              </a:r>
              <a:endParaRPr lang="zh-CN" altLang="en-US" sz="1600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819136" y="204587"/>
            <a:ext cx="1731169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88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节日起源</a:t>
            </a:r>
            <a:endParaRPr lang="zh-CN" altLang="en-US" sz="2400" spc="188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5627" y="538665"/>
            <a:ext cx="182060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Write Title Text Here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8" name="大演PPT工作室设计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4950" y="1854484"/>
            <a:ext cx="3254035" cy="2939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4037013" y="846442"/>
            <a:ext cx="6444720" cy="4662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600" dirty="0" smtClean="0">
                <a:solidFill>
                  <a:srgbClr val="C00000"/>
                </a:solidFill>
                <a:latin typeface="+mn-ea"/>
                <a:ea typeface="+mn-ea"/>
              </a:rPr>
              <a:t>清明节</a:t>
            </a:r>
            <a:r>
              <a:rPr lang="zh-CN" altLang="en-US" dirty="0">
                <a:latin typeface="+mn-ea"/>
                <a:ea typeface="+mn-ea"/>
              </a:rPr>
              <a:t>是农历二十四节气之一，在仲春与暮春之交，也就是冬至后的108天。中国汉族传统的清明节大约始于周代，距今已有二千五百多年的历史</a:t>
            </a:r>
            <a:r>
              <a:rPr lang="zh-CN" altLang="en-US" dirty="0" smtClean="0">
                <a:latin typeface="+mn-ea"/>
                <a:ea typeface="+mn-ea"/>
              </a:rPr>
              <a:t>。</a:t>
            </a:r>
            <a:endParaRPr lang="en-US" altLang="zh-CN" dirty="0" smtClean="0"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 smtClean="0">
                <a:latin typeface="+mn-ea"/>
                <a:ea typeface="+mn-ea"/>
              </a:rPr>
              <a:t>《历书》</a:t>
            </a:r>
            <a:r>
              <a:rPr lang="zh-CN" altLang="en-US" dirty="0">
                <a:latin typeface="+mn-ea"/>
                <a:ea typeface="+mn-ea"/>
              </a:rPr>
              <a:t>：“春分后十五日，斗指丁，为清明，时万物皆洁齐而清明，盖时当气清景明，万物皆显，因此得名。”清明一到，气温升高，正是春耕春种的大好时节，故有“清明前后，种瓜点豆”之说。</a:t>
            </a:r>
            <a:endParaRPr lang="zh-CN" altLang="en-US" dirty="0"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 smtClean="0">
                <a:latin typeface="+mn-ea"/>
                <a:ea typeface="+mn-ea"/>
              </a:rPr>
              <a:t>清明节</a:t>
            </a:r>
            <a:r>
              <a:rPr lang="zh-CN" altLang="en-US" dirty="0">
                <a:latin typeface="+mn-ea"/>
                <a:ea typeface="+mn-ea"/>
              </a:rPr>
              <a:t>是一个祭祀祖先的节日，传统活动为扫墓。2006年5月20日，该民俗节日经国务院批准列入第一批国家级非物质文化遗产名录。</a:t>
            </a:r>
            <a:endParaRPr lang="zh-CN" altLang="en-US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大演PPT工作室设计"/>
          <p:cNvGrpSpPr>
            <a:grpSpLocks noChangeAspect="1"/>
          </p:cNvGrpSpPr>
          <p:nvPr/>
        </p:nvGrpSpPr>
        <p:grpSpPr bwMode="auto">
          <a:xfrm>
            <a:off x="378375" y="277329"/>
            <a:ext cx="413285" cy="551851"/>
            <a:chOff x="2529436" y="1479583"/>
            <a:chExt cx="539218" cy="719765"/>
          </a:xfrm>
        </p:grpSpPr>
        <p:pic>
          <p:nvPicPr>
            <p:cNvPr id="3" name="图片 2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7764" y="1479583"/>
              <a:ext cx="440132" cy="648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文本框 26"/>
            <p:cNvSpPr txBox="1">
              <a:spLocks noChangeArrowheads="1"/>
            </p:cNvSpPr>
            <p:nvPr/>
          </p:nvSpPr>
          <p:spPr bwMode="auto">
            <a:xfrm>
              <a:off x="2565284" y="1497448"/>
              <a:ext cx="479306" cy="441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sz="160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章</a:t>
              </a:r>
              <a:endParaRPr lang="zh-CN" altLang="en-US" sz="160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5" name="文本框 27"/>
            <p:cNvSpPr txBox="1">
              <a:spLocks noChangeArrowheads="1"/>
            </p:cNvSpPr>
            <p:nvPr/>
          </p:nvSpPr>
          <p:spPr bwMode="auto">
            <a:xfrm>
              <a:off x="2529436" y="1757781"/>
              <a:ext cx="539218" cy="441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sz="1600" dirty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一</a:t>
              </a:r>
              <a:endParaRPr lang="zh-CN" altLang="en-US" sz="1600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819136" y="204587"/>
            <a:ext cx="1731169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88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假日由来</a:t>
            </a:r>
            <a:endParaRPr lang="zh-CN" altLang="en-US" sz="2400" spc="188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5627" y="538665"/>
            <a:ext cx="182060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Write Title Text Here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4155546" y="1412851"/>
            <a:ext cx="6444720" cy="3831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唐代首次将清明节列入国家法定假日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在唐代，清明节与寒食节一道，首次被列入国家法定节假日，清明节放假了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!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在隋唐之前，人们重寒食、轻清明。到唐玄宗时，将清明节扫墓正式编入礼典，属当时的“五礼”之一，清明节的地位因此得到抬升，清明假期与寒食节连在一起，成为当年继元宵假期之后春天里的“小长假”。唐朝的节假日是这么安排的：“元正、冬至各给假七日，寒食到清明四日，八月十五、夏至及腊日各三日”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76422" y="1240162"/>
            <a:ext cx="3065668" cy="4168251"/>
            <a:chOff x="1105232" y="1248355"/>
            <a:chExt cx="2299251" cy="3126188"/>
          </a:xfrm>
        </p:grpSpPr>
        <p:sp>
          <p:nvSpPr>
            <p:cNvPr id="12" name="矩形 11"/>
            <p:cNvSpPr/>
            <p:nvPr/>
          </p:nvSpPr>
          <p:spPr>
            <a:xfrm>
              <a:off x="1105232" y="1248355"/>
              <a:ext cx="2202511" cy="3029447"/>
            </a:xfrm>
            <a:prstGeom prst="rect">
              <a:avLst/>
            </a:prstGeom>
            <a:solidFill>
              <a:schemeClr val="accent6">
                <a:lumMod val="75000"/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3" name="矩形 12"/>
            <p:cNvSpPr/>
            <p:nvPr/>
          </p:nvSpPr>
          <p:spPr>
            <a:xfrm>
              <a:off x="1201972" y="1345096"/>
              <a:ext cx="2202511" cy="3029447"/>
            </a:xfrm>
            <a:prstGeom prst="rect">
              <a:avLst/>
            </a:pr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大演PPT工作室设计"/>
          <p:cNvSpPr txBox="1"/>
          <p:nvPr/>
        </p:nvSpPr>
        <p:spPr>
          <a:xfrm>
            <a:off x="4518388" y="3320566"/>
            <a:ext cx="3191899" cy="99520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5865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</a:rPr>
              <a:t>民间习俗</a:t>
            </a:r>
            <a:endParaRPr lang="zh-CN" altLang="en-US" sz="5865" dirty="0">
              <a:solidFill>
                <a:schemeClr val="tx1">
                  <a:lumMod val="85000"/>
                  <a:lumOff val="15000"/>
                </a:schemeClr>
              </a:solidFill>
              <a:latin typeface="方正苏新诗柳楷简体" panose="02000000000000000000" pitchFamily="2" charset="-122"/>
            </a:endParaRPr>
          </a:p>
        </p:txBody>
      </p:sp>
      <p:sp>
        <p:nvSpPr>
          <p:cNvPr id="6147" name="文本框 22"/>
          <p:cNvSpPr txBox="1">
            <a:spLocks noChangeArrowheads="1"/>
          </p:cNvSpPr>
          <p:nvPr/>
        </p:nvSpPr>
        <p:spPr bwMode="auto">
          <a:xfrm>
            <a:off x="2209086" y="4340253"/>
            <a:ext cx="7810500" cy="781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Lao UI" panose="020B0502040204020203" pitchFamily="34" charset="0"/>
                <a:ea typeface="方正苏新诗柳楷简体" panose="02000000000000000000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Lao UI" panose="020B0502040204020203" pitchFamily="34" charset="0"/>
                <a:ea typeface="方正苏新诗柳楷简体" panose="02000000000000000000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Lao UI" panose="020B0502040204020203" pitchFamily="34" charset="0"/>
                <a:ea typeface="方正苏新诗柳楷简体" panose="02000000000000000000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Lao UI" panose="020B0502040204020203" pitchFamily="34" charset="0"/>
                <a:ea typeface="方正苏新诗柳楷简体" panose="02000000000000000000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Lao UI" panose="020B0502040204020203" pitchFamily="34" charset="0"/>
                <a:ea typeface="方正苏新诗柳楷简体" panose="02000000000000000000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方正苏新诗柳楷简体" panose="02000000000000000000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方正苏新诗柳楷简体" panose="02000000000000000000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方正苏新诗柳楷简体" panose="02000000000000000000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方正苏新诗柳楷简体" panose="02000000000000000000" pitchFamily="2" charset="-122"/>
              </a:defRPr>
            </a:lvl9pPr>
          </a:lstStyle>
          <a:p>
            <a:pPr algn="ctr" eaLnBrk="1" hangingPunct="1">
              <a:lnSpc>
                <a:spcPct val="140000"/>
              </a:lnSpc>
            </a:pPr>
            <a:r>
              <a:rPr lang="zh-CN" altLang="en-US" sz="1600" dirty="0">
                <a:latin typeface="方正苏新诗柳楷简体" panose="02000000000000000000" pitchFamily="2" charset="-122"/>
              </a:rPr>
              <a:t>您的内容打在这里，或者通过复制您的文本后，在此框中选择粘贴，并选择只保留文字。您的内容打在这里，或者通过复制您的文本后，在此框中选择粘贴</a:t>
            </a:r>
            <a:endParaRPr lang="zh-CN" altLang="en-US" sz="1400" dirty="0">
              <a:latin typeface="方正苏新诗柳楷简体" panose="02000000000000000000" pitchFamily="2" charset="-122"/>
              <a:sym typeface="Arial" panose="020B0604020202020204" pitchFamily="34" charset="0"/>
            </a:endParaRPr>
          </a:p>
        </p:txBody>
      </p:sp>
      <p:grpSp>
        <p:nvGrpSpPr>
          <p:cNvPr id="6148" name="组合 5"/>
          <p:cNvGrpSpPr/>
          <p:nvPr/>
        </p:nvGrpSpPr>
        <p:grpSpPr bwMode="auto">
          <a:xfrm>
            <a:off x="5134849" y="1387502"/>
            <a:ext cx="1958975" cy="1960563"/>
            <a:chOff x="5115893" y="1173833"/>
            <a:chExt cx="1960214" cy="1960214"/>
          </a:xfrm>
        </p:grpSpPr>
        <p:pic>
          <p:nvPicPr>
            <p:cNvPr id="6149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15893" y="1173833"/>
              <a:ext cx="1960214" cy="1960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文本框 8"/>
            <p:cNvSpPr txBox="1"/>
            <p:nvPr/>
          </p:nvSpPr>
          <p:spPr>
            <a:xfrm>
              <a:off x="5619447" y="1596033"/>
              <a:ext cx="954710" cy="101548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6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苏新诗柳楷简体" panose="02000000000000000000" pitchFamily="2" charset="-122"/>
                </a:rPr>
                <a:t>贰</a:t>
              </a:r>
              <a:endParaRPr lang="zh-CN" altLang="en-US" sz="6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137231" y="1401374"/>
            <a:ext cx="1452827" cy="1390436"/>
          </a:xfrm>
          <a:prstGeom prst="roundRect">
            <a:avLst>
              <a:gd name="adj" fmla="val 9616"/>
            </a:avLst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0" name="Text Box 122"/>
          <p:cNvSpPr txBox="1">
            <a:spLocks noChangeArrowheads="1"/>
          </p:cNvSpPr>
          <p:nvPr/>
        </p:nvSpPr>
        <p:spPr bwMode="auto">
          <a:xfrm>
            <a:off x="1137231" y="2864634"/>
            <a:ext cx="1463875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marL="120650" indent="-12065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扫墓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3439769" y="1401374"/>
            <a:ext cx="1452827" cy="1390436"/>
          </a:xfrm>
          <a:prstGeom prst="roundRect">
            <a:avLst>
              <a:gd name="adj" fmla="val 9616"/>
            </a:avLst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5" name="Text Box 122"/>
          <p:cNvSpPr txBox="1">
            <a:spLocks noChangeArrowheads="1"/>
          </p:cNvSpPr>
          <p:nvPr/>
        </p:nvSpPr>
        <p:spPr bwMode="auto">
          <a:xfrm>
            <a:off x="3439769" y="2864634"/>
            <a:ext cx="1463875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marL="120650" indent="-12065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放风筝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9" name="大演PPT工作室制作"/>
          <p:cNvSpPr/>
          <p:nvPr/>
        </p:nvSpPr>
        <p:spPr>
          <a:xfrm>
            <a:off x="5742306" y="1401374"/>
            <a:ext cx="1452827" cy="1390436"/>
          </a:xfrm>
          <a:prstGeom prst="roundRect">
            <a:avLst>
              <a:gd name="adj" fmla="val 9616"/>
            </a:avLst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0" name="Text Box 122"/>
          <p:cNvSpPr txBox="1">
            <a:spLocks noChangeArrowheads="1"/>
          </p:cNvSpPr>
          <p:nvPr/>
        </p:nvSpPr>
        <p:spPr bwMode="auto">
          <a:xfrm>
            <a:off x="5691768" y="2864634"/>
            <a:ext cx="1564950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marL="120650" indent="-12065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240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荡秋千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8044844" y="1401374"/>
            <a:ext cx="1452827" cy="1390436"/>
          </a:xfrm>
          <a:prstGeom prst="roundRect">
            <a:avLst>
              <a:gd name="adj" fmla="val 9616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24" name="Text Box 122"/>
          <p:cNvSpPr txBox="1">
            <a:spLocks noChangeArrowheads="1"/>
          </p:cNvSpPr>
          <p:nvPr/>
        </p:nvSpPr>
        <p:spPr bwMode="auto">
          <a:xfrm>
            <a:off x="7994306" y="2864634"/>
            <a:ext cx="1561979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marL="120650" indent="-12065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蹴鞠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48279" y="3629645"/>
            <a:ext cx="1452827" cy="1390436"/>
          </a:xfrm>
          <a:prstGeom prst="roundRect">
            <a:avLst>
              <a:gd name="adj" fmla="val 9616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8" name="Text Box 122"/>
          <p:cNvSpPr txBox="1">
            <a:spLocks noChangeArrowheads="1"/>
          </p:cNvSpPr>
          <p:nvPr/>
        </p:nvSpPr>
        <p:spPr bwMode="auto">
          <a:xfrm>
            <a:off x="1148279" y="5075081"/>
            <a:ext cx="1463875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marL="120650" indent="-12065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射柳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3450816" y="3629645"/>
            <a:ext cx="1452827" cy="1390436"/>
          </a:xfrm>
          <a:prstGeom prst="roundRect">
            <a:avLst>
              <a:gd name="adj" fmla="val 9616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2" name="Text Box 122"/>
          <p:cNvSpPr txBox="1">
            <a:spLocks noChangeArrowheads="1"/>
          </p:cNvSpPr>
          <p:nvPr/>
        </p:nvSpPr>
        <p:spPr bwMode="auto">
          <a:xfrm>
            <a:off x="3450816" y="5075081"/>
            <a:ext cx="1463875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marL="120650" indent="-12065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植树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5753354" y="3629645"/>
            <a:ext cx="1452827" cy="1390436"/>
          </a:xfrm>
          <a:prstGeom prst="roundRect">
            <a:avLst>
              <a:gd name="adj" fmla="val 9616"/>
            </a:avLst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6" name="Text Box 122"/>
          <p:cNvSpPr txBox="1">
            <a:spLocks noChangeArrowheads="1"/>
          </p:cNvSpPr>
          <p:nvPr/>
        </p:nvSpPr>
        <p:spPr bwMode="auto">
          <a:xfrm>
            <a:off x="5702816" y="5075081"/>
            <a:ext cx="1564950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marL="120650" indent="-12065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插柳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8055892" y="3629645"/>
            <a:ext cx="1452827" cy="1390436"/>
          </a:xfrm>
          <a:prstGeom prst="roundRect">
            <a:avLst>
              <a:gd name="adj" fmla="val 9616"/>
            </a:avLst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0" name="Text Box 122"/>
          <p:cNvSpPr txBox="1">
            <a:spLocks noChangeArrowheads="1"/>
          </p:cNvSpPr>
          <p:nvPr/>
        </p:nvSpPr>
        <p:spPr bwMode="auto">
          <a:xfrm>
            <a:off x="8005354" y="5075081"/>
            <a:ext cx="1561979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marL="120650" indent="-12065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蚕花会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22" name="组合 21"/>
          <p:cNvGrpSpPr>
            <a:grpSpLocks noChangeAspect="1"/>
          </p:cNvGrpSpPr>
          <p:nvPr/>
        </p:nvGrpSpPr>
        <p:grpSpPr bwMode="auto">
          <a:xfrm>
            <a:off x="378375" y="277329"/>
            <a:ext cx="413285" cy="551851"/>
            <a:chOff x="2529436" y="1479583"/>
            <a:chExt cx="539218" cy="719765"/>
          </a:xfrm>
        </p:grpSpPr>
        <p:pic>
          <p:nvPicPr>
            <p:cNvPr id="25" name="图片 25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7764" y="1479583"/>
              <a:ext cx="440132" cy="648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文本框 26"/>
            <p:cNvSpPr txBox="1">
              <a:spLocks noChangeArrowheads="1"/>
            </p:cNvSpPr>
            <p:nvPr/>
          </p:nvSpPr>
          <p:spPr bwMode="auto">
            <a:xfrm>
              <a:off x="2565284" y="1497448"/>
              <a:ext cx="479306" cy="441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sz="160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章</a:t>
              </a:r>
              <a:endParaRPr lang="zh-CN" altLang="en-US" sz="160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29" name="文本框 27"/>
            <p:cNvSpPr txBox="1">
              <a:spLocks noChangeArrowheads="1"/>
            </p:cNvSpPr>
            <p:nvPr/>
          </p:nvSpPr>
          <p:spPr bwMode="auto">
            <a:xfrm>
              <a:off x="2529436" y="1757781"/>
              <a:ext cx="539218" cy="441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sz="1600" dirty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二</a:t>
              </a:r>
              <a:endParaRPr lang="zh-CN" altLang="en-US" sz="1600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819136" y="204587"/>
            <a:ext cx="1731169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88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清明习俗</a:t>
            </a:r>
            <a:endParaRPr lang="zh-CN" altLang="en-US" sz="2400" spc="188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55627" y="538665"/>
            <a:ext cx="182060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Write Title Text Here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/>
          <p:cNvSpPr/>
          <p:nvPr/>
        </p:nvSpPr>
        <p:spPr>
          <a:xfrm>
            <a:off x="532136" y="2000577"/>
            <a:ext cx="2985064" cy="2985064"/>
          </a:xfrm>
          <a:prstGeom prst="ellipse">
            <a:avLst/>
          </a:prstGeom>
          <a:solidFill>
            <a:schemeClr val="accent6">
              <a:lumMod val="7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rgbClr val="F5CF41"/>
              </a:solidFill>
            </a:endParaRPr>
          </a:p>
        </p:txBody>
      </p:sp>
      <p:sp>
        <p:nvSpPr>
          <p:cNvPr id="15" name="大演PPT工作室设计"/>
          <p:cNvSpPr/>
          <p:nvPr/>
        </p:nvSpPr>
        <p:spPr>
          <a:xfrm>
            <a:off x="651042" y="2103419"/>
            <a:ext cx="2985064" cy="2985064"/>
          </a:xfrm>
          <a:prstGeom prst="ellipse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258634" y="2140435"/>
            <a:ext cx="5520365" cy="2973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清明扫墓，谓之对祖先的“思时之敬”。其习俗由来已久。明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《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帝京景物略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》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载：“三月清明日，男女扫墓，担提尊榼，轿马后挂楮锭，粲粲然满道也。拜者、酹者、哭者、为墓除草添土者，焚楮锭次，以纸钱置坟头。望中无纸钱，则孤坟矣。哭罢，不归也，趋芳树，择园圃，列坐尽醉。”其实，扫墓在秦以前就有了，但不一定是在清明之际，清明扫墓则是秦以后的事。到唐朝才开始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盛行，并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相传至今。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4393797" y="2077784"/>
            <a:ext cx="5195346" cy="0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4393797" y="5164686"/>
            <a:ext cx="5195346" cy="0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4258635" y="1430359"/>
            <a:ext cx="195589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spc="25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扫墓</a:t>
            </a:r>
            <a:endParaRPr lang="zh-CN" altLang="en-US" sz="3600" spc="251" dirty="0">
              <a:solidFill>
                <a:schemeClr val="tx1">
                  <a:lumMod val="95000"/>
                  <a:lumOff val="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11" name="组合 10"/>
          <p:cNvGrpSpPr>
            <a:grpSpLocks noChangeAspect="1"/>
          </p:cNvGrpSpPr>
          <p:nvPr/>
        </p:nvGrpSpPr>
        <p:grpSpPr bwMode="auto">
          <a:xfrm>
            <a:off x="378375" y="277329"/>
            <a:ext cx="413285" cy="551851"/>
            <a:chOff x="2529436" y="1479583"/>
            <a:chExt cx="539218" cy="719765"/>
          </a:xfrm>
        </p:grpSpPr>
        <p:pic>
          <p:nvPicPr>
            <p:cNvPr id="12" name="图片 2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7764" y="1479583"/>
              <a:ext cx="440132" cy="648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文本框 26"/>
            <p:cNvSpPr txBox="1">
              <a:spLocks noChangeArrowheads="1"/>
            </p:cNvSpPr>
            <p:nvPr/>
          </p:nvSpPr>
          <p:spPr bwMode="auto">
            <a:xfrm>
              <a:off x="2565284" y="1497448"/>
              <a:ext cx="479306" cy="441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sz="160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章</a:t>
              </a:r>
              <a:endParaRPr lang="zh-CN" altLang="en-US" sz="160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17" name="文本框 27"/>
            <p:cNvSpPr txBox="1">
              <a:spLocks noChangeArrowheads="1"/>
            </p:cNvSpPr>
            <p:nvPr/>
          </p:nvSpPr>
          <p:spPr bwMode="auto">
            <a:xfrm>
              <a:off x="2529436" y="1757781"/>
              <a:ext cx="539218" cy="441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sz="1600" dirty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二</a:t>
              </a:r>
              <a:endParaRPr lang="zh-CN" altLang="en-US" sz="1600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819136" y="204587"/>
            <a:ext cx="22203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88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清明习俗</a:t>
            </a:r>
            <a:r>
              <a:rPr lang="zh-CN" altLang="en-US" sz="2400" spc="188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一</a:t>
            </a:r>
            <a:endParaRPr lang="zh-CN" altLang="en-US" sz="2400" spc="188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55627" y="538665"/>
            <a:ext cx="182060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Write Title Text Here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/>
          <p:cNvSpPr/>
          <p:nvPr/>
        </p:nvSpPr>
        <p:spPr>
          <a:xfrm>
            <a:off x="532136" y="2000577"/>
            <a:ext cx="2985064" cy="2985064"/>
          </a:xfrm>
          <a:prstGeom prst="ellipse">
            <a:avLst/>
          </a:prstGeom>
          <a:solidFill>
            <a:schemeClr val="accent6">
              <a:lumMod val="7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rgbClr val="F5CF41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51042" y="2103419"/>
            <a:ext cx="2985064" cy="2985064"/>
          </a:xfrm>
          <a:prstGeom prst="ellipse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258634" y="2165836"/>
            <a:ext cx="5520365" cy="2674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放风筝也是清明时节人们所喜爱的活动。每逢清明时节，人们不仅白天放，夜间也放。夜里在风筝下或风稳拉线上挂上一串串彩色的小灯笼，像闪烁的明星，被称为“神灯”。过去，有的人把风筝放上蓝天后，便剪断牵线，任凭清风把它们送往天涯海角，据说这样能除病消灾，给自己带来好运。</a:t>
            </a:r>
            <a:endParaRPr lang="zh-CN" altLang="en-US" sz="1900" dirty="0">
              <a:solidFill>
                <a:schemeClr val="tx1">
                  <a:lumMod val="95000"/>
                  <a:lumOff val="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4393797" y="2077784"/>
            <a:ext cx="5195346" cy="0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4393797" y="5046150"/>
            <a:ext cx="5195346" cy="0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大演PPT工作室设计"/>
          <p:cNvSpPr txBox="1"/>
          <p:nvPr/>
        </p:nvSpPr>
        <p:spPr>
          <a:xfrm>
            <a:off x="4258635" y="1430359"/>
            <a:ext cx="195589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spc="25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放风筝</a:t>
            </a:r>
            <a:endParaRPr lang="zh-CN" altLang="en-US" sz="3600" spc="251" dirty="0">
              <a:solidFill>
                <a:schemeClr val="tx1">
                  <a:lumMod val="95000"/>
                  <a:lumOff val="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11" name="组合 10"/>
          <p:cNvGrpSpPr>
            <a:grpSpLocks noChangeAspect="1"/>
          </p:cNvGrpSpPr>
          <p:nvPr/>
        </p:nvGrpSpPr>
        <p:grpSpPr bwMode="auto">
          <a:xfrm>
            <a:off x="378375" y="277329"/>
            <a:ext cx="413285" cy="551851"/>
            <a:chOff x="2529436" y="1479583"/>
            <a:chExt cx="539218" cy="719765"/>
          </a:xfrm>
        </p:grpSpPr>
        <p:pic>
          <p:nvPicPr>
            <p:cNvPr id="12" name="图片 2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7764" y="1479583"/>
              <a:ext cx="440132" cy="648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文本框 26"/>
            <p:cNvSpPr txBox="1">
              <a:spLocks noChangeArrowheads="1"/>
            </p:cNvSpPr>
            <p:nvPr/>
          </p:nvSpPr>
          <p:spPr bwMode="auto">
            <a:xfrm>
              <a:off x="2565284" y="1497448"/>
              <a:ext cx="479306" cy="441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sz="160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章</a:t>
              </a:r>
              <a:endParaRPr lang="zh-CN" altLang="en-US" sz="160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17" name="文本框 27"/>
            <p:cNvSpPr txBox="1">
              <a:spLocks noChangeArrowheads="1"/>
            </p:cNvSpPr>
            <p:nvPr/>
          </p:nvSpPr>
          <p:spPr bwMode="auto">
            <a:xfrm>
              <a:off x="2529436" y="1757781"/>
              <a:ext cx="539218" cy="441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sz="1600" dirty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二</a:t>
              </a:r>
              <a:endParaRPr lang="zh-CN" altLang="en-US" sz="1600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819136" y="204587"/>
            <a:ext cx="22203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88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清明习俗二</a:t>
            </a:r>
            <a:endParaRPr lang="zh-CN" altLang="en-US" sz="2400" spc="188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55627" y="538665"/>
            <a:ext cx="182060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Write Title Text Here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8">
      <a:majorFont>
        <a:latin typeface="Lao UI"/>
        <a:ea typeface="方正苏新诗柳楷简体"/>
        <a:cs typeface=""/>
      </a:majorFont>
      <a:minorFont>
        <a:latin typeface="Lao UI"/>
        <a:ea typeface="方正苏新诗柳楷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2954</Words>
  <Application>WPS 演示</Application>
  <PresentationFormat>宽屏</PresentationFormat>
  <Paragraphs>256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Arial</vt:lpstr>
      <vt:lpstr>宋体</vt:lpstr>
      <vt:lpstr>Wingdings</vt:lpstr>
      <vt:lpstr>方正黄草简体</vt:lpstr>
      <vt:lpstr>方正苏新诗柳楷简体</vt:lpstr>
      <vt:lpstr>Lao UI</vt:lpstr>
      <vt:lpstr>方正启体简体</vt:lpstr>
      <vt:lpstr>微软雅黑 Light</vt:lpstr>
      <vt:lpstr>微软雅黑</vt:lpstr>
      <vt:lpstr>Arial Unicode MS</vt:lpstr>
      <vt:lpstr>Calibri</vt:lpstr>
      <vt:lpstr>Wingdings 2</vt:lpstr>
      <vt:lpstr>黑体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Sky123.Org</dc:creator>
  <cp:lastModifiedBy>一颗西柚科科</cp:lastModifiedBy>
  <cp:revision>20</cp:revision>
  <dcterms:created xsi:type="dcterms:W3CDTF">2018-03-26T04:12:00Z</dcterms:created>
  <dcterms:modified xsi:type="dcterms:W3CDTF">2019-12-19T07:06:59Z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2052-11.1.0.9305</vt:lpwstr>
  </property>
</Properties>
</file>