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3" r:id="rId10"/>
    <p:sldId id="264" r:id="rId11"/>
    <p:sldId id="265" r:id="rId12"/>
    <p:sldId id="266"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D7BD4EA3-11D6-48B5-A0CB-41EA0A12520B}">
          <p14:sldIdLst>
            <p14:sldId id="257"/>
            <p14:sldId id="258"/>
            <p14:sldId id="259"/>
            <p14:sldId id="260"/>
            <p14:sldId id="261"/>
            <p14:sldId id="262"/>
            <p14:sldId id="263"/>
            <p14:sldId id="264"/>
            <p14:sldId id="265"/>
            <p14:sldId id="266"/>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E17C"/>
    <a:srgbClr val="FEFCEF"/>
    <a:srgbClr val="172242"/>
    <a:srgbClr val="3A61A4"/>
    <a:srgbClr val="212F55"/>
    <a:srgbClr val="687CA8"/>
    <a:srgbClr val="FCE9CC"/>
    <a:srgbClr val="FBE4C2"/>
    <a:srgbClr val="D1FFFF"/>
    <a:srgbClr val="A46B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63" d="100"/>
          <a:sy n="63" d="100"/>
        </p:scale>
        <p:origin x="996" y="72"/>
      </p:cViewPr>
      <p:guideLst>
        <p:guide orient="horz" pos="2137"/>
        <p:guide pos="3840"/>
        <p:guide pos="302"/>
        <p:guide pos="7378"/>
        <p:guide orient="horz" pos="3997"/>
        <p:guide orient="horz" pos="27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9427ED-1BB7-45B8-B18D-D6F0259331C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274B93-6436-4C8A-8BDE-CC5C73D0AAE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2274B93-6436-4C8A-8BDE-CC5C73D0AAE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9B750AA6-5934-4CDF-B8A2-5C346BEE3E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C01E65-34E3-417E-A1C3-8B9CFEB5C30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B750AA6-5934-4CDF-B8A2-5C346BEE3E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C01E65-34E3-417E-A1C3-8B9CFEB5C30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B750AA6-5934-4CDF-B8A2-5C346BEE3E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C01E65-34E3-417E-A1C3-8B9CFEB5C30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B750AA6-5934-4CDF-B8A2-5C346BEE3E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C01E65-34E3-417E-A1C3-8B9CFEB5C30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9B750AA6-5934-4CDF-B8A2-5C346BEE3E5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C01E65-34E3-417E-A1C3-8B9CFEB5C30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9B750AA6-5934-4CDF-B8A2-5C346BEE3E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1C01E65-34E3-417E-A1C3-8B9CFEB5C30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9B750AA6-5934-4CDF-B8A2-5C346BEE3E5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1C01E65-34E3-417E-A1C3-8B9CFEB5C30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B750AA6-5934-4CDF-B8A2-5C346BEE3E5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1C01E65-34E3-417E-A1C3-8B9CFEB5C30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B750AA6-5934-4CDF-B8A2-5C346BEE3E5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1C01E65-34E3-417E-A1C3-8B9CFEB5C30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B750AA6-5934-4CDF-B8A2-5C346BEE3E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1C01E65-34E3-417E-A1C3-8B9CFEB5C30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B750AA6-5934-4CDF-B8A2-5C346BEE3E5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1C01E65-34E3-417E-A1C3-8B9CFEB5C30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47000">
              <a:srgbClr val="172242"/>
            </a:gs>
            <a:gs pos="100000">
              <a:srgbClr val="3A61A4"/>
            </a:gs>
          </a:gsLst>
          <a:lin ang="54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750AA6-5934-4CDF-B8A2-5C346BEE3E5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C01E65-34E3-417E-A1C3-8B9CFEB5C30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12.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8333" r="8333"/>
          <a:stretch>
            <a:fillRect/>
          </a:stretch>
        </p:blipFill>
        <p:spPr>
          <a:xfrm>
            <a:off x="0" y="0"/>
            <a:ext cx="12192000" cy="6858000"/>
          </a:xfrm>
          <a:prstGeom prst="rect">
            <a:avLst/>
          </a:prstGeom>
        </p:spPr>
      </p:pic>
      <p:grpSp>
        <p:nvGrpSpPr>
          <p:cNvPr id="9" name="组合 8"/>
          <p:cNvGrpSpPr/>
          <p:nvPr/>
        </p:nvGrpSpPr>
        <p:grpSpPr>
          <a:xfrm>
            <a:off x="2566890" y="1921490"/>
            <a:ext cx="6334448" cy="2406075"/>
            <a:chOff x="3139133" y="1982450"/>
            <a:chExt cx="6334448" cy="2406075"/>
          </a:xfrm>
        </p:grpSpPr>
        <p:sp>
          <p:nvSpPr>
            <p:cNvPr id="5" name="文本框 4"/>
            <p:cNvSpPr txBox="1"/>
            <p:nvPr/>
          </p:nvSpPr>
          <p:spPr>
            <a:xfrm>
              <a:off x="3139133" y="1982450"/>
              <a:ext cx="5099473" cy="1569660"/>
            </a:xfrm>
            <a:prstGeom prst="rect">
              <a:avLst/>
            </a:prstGeom>
            <a:noFill/>
          </p:spPr>
          <p:txBody>
            <a:bodyPr wrap="none" rtlCol="0">
              <a:spAutoFit/>
            </a:bodyPr>
            <a:lstStyle/>
            <a:p>
              <a:r>
                <a:rPr lang="zh-CN" altLang="en-US" sz="9600" dirty="0">
                  <a:gradFill flip="none" rotWithShape="1">
                    <a:gsLst>
                      <a:gs pos="43000">
                        <a:srgbClr val="F5E17C"/>
                      </a:gs>
                      <a:gs pos="100000">
                        <a:srgbClr val="FEFCEF"/>
                      </a:gs>
                    </a:gsLst>
                    <a:lin ang="13500000" scaled="1"/>
                    <a:tileRect/>
                  </a:gradFill>
                  <a:latin typeface="叶根友行书繁" panose="02010601030101010101" pitchFamily="2" charset="-122"/>
                  <a:ea typeface="叶根友行书繁" panose="02010601030101010101" pitchFamily="2" charset="-122"/>
                </a:rPr>
                <a:t>中秋佳节</a:t>
              </a:r>
              <a:endParaRPr lang="zh-CN" altLang="en-US" sz="9600" dirty="0">
                <a:gradFill flip="none" rotWithShape="1">
                  <a:gsLst>
                    <a:gs pos="43000">
                      <a:srgbClr val="F5E17C"/>
                    </a:gs>
                    <a:gs pos="100000">
                      <a:srgbClr val="FEFCEF"/>
                    </a:gs>
                  </a:gsLst>
                  <a:lin ang="13500000" scaled="1"/>
                  <a:tileRect/>
                </a:gradFill>
                <a:latin typeface="叶根友行书繁" panose="02010601030101010101" pitchFamily="2" charset="-122"/>
                <a:ea typeface="叶根友行书繁" panose="02010601030101010101" pitchFamily="2" charset="-122"/>
              </a:endParaRPr>
            </a:p>
          </p:txBody>
        </p:sp>
        <p:sp>
          <p:nvSpPr>
            <p:cNvPr id="6" name="文本框 5"/>
            <p:cNvSpPr txBox="1"/>
            <p:nvPr/>
          </p:nvSpPr>
          <p:spPr>
            <a:xfrm>
              <a:off x="6211149" y="3680639"/>
              <a:ext cx="3262432" cy="707886"/>
            </a:xfrm>
            <a:prstGeom prst="rect">
              <a:avLst/>
            </a:prstGeom>
            <a:noFill/>
          </p:spPr>
          <p:txBody>
            <a:bodyPr wrap="none" rtlCol="0">
              <a:spAutoFit/>
            </a:bodyPr>
            <a:lstStyle/>
            <a:p>
              <a:r>
                <a:rPr lang="zh-CN" altLang="en-US" sz="4000" dirty="0">
                  <a:gradFill flip="none" rotWithShape="1">
                    <a:gsLst>
                      <a:gs pos="43000">
                        <a:srgbClr val="FEFCEF"/>
                      </a:gs>
                      <a:gs pos="100000">
                        <a:srgbClr val="F5E17C"/>
                      </a:gs>
                    </a:gsLst>
                    <a:lin ang="18900000" scaled="1"/>
                    <a:tileRect/>
                  </a:gradFill>
                  <a:latin typeface="方正清刻本悦宋简体" panose="02000000000000000000" pitchFamily="2" charset="-122"/>
                  <a:ea typeface="方正清刻本悦宋简体" panose="02000000000000000000" pitchFamily="2" charset="-122"/>
                </a:rPr>
                <a:t>活动策划方案</a:t>
              </a:r>
              <a:endParaRPr lang="zh-CN" altLang="en-US" sz="4000" dirty="0">
                <a:gradFill flip="none" rotWithShape="1">
                  <a:gsLst>
                    <a:gs pos="43000">
                      <a:srgbClr val="FEFCEF"/>
                    </a:gs>
                    <a:gs pos="100000">
                      <a:srgbClr val="F5E17C"/>
                    </a:gs>
                  </a:gsLst>
                  <a:lin ang="18900000" scaled="1"/>
                  <a:tileRect/>
                </a:gradFill>
                <a:latin typeface="方正清刻本悦宋简体" panose="02000000000000000000" pitchFamily="2" charset="-122"/>
                <a:ea typeface="方正清刻本悦宋简体" panose="02000000000000000000" pitchFamily="2"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42365" y="2963167"/>
              <a:ext cx="792482" cy="792482"/>
            </a:xfrm>
            <a:prstGeom prst="rect">
              <a:avLst/>
            </a:prstGeom>
          </p:spPr>
        </p:pic>
      </p:grpSp>
      <p:sp>
        <p:nvSpPr>
          <p:cNvPr id="8" name="文本框 7"/>
          <p:cNvSpPr txBox="1"/>
          <p:nvPr/>
        </p:nvSpPr>
        <p:spPr>
          <a:xfrm>
            <a:off x="350520" y="381000"/>
            <a:ext cx="3703013" cy="338554"/>
          </a:xfrm>
          <a:prstGeom prst="rect">
            <a:avLst/>
          </a:prstGeom>
          <a:noFill/>
        </p:spPr>
        <p:txBody>
          <a:bodyPr wrap="square" rtlCol="0">
            <a:spAutoFit/>
          </a:bodyPr>
          <a:lstStyle/>
          <a:p>
            <a:pPr algn="dist"/>
            <a:r>
              <a:rPr lang="zh-CN" altLang="en-US" sz="1600" dirty="0">
                <a:solidFill>
                  <a:schemeClr val="bg1"/>
                </a:solidFill>
                <a:latin typeface="方正清刻本悦宋简体" panose="02000000000000000000" pitchFamily="2" charset="-122"/>
                <a:ea typeface="方正清刻本悦宋简体" panose="02000000000000000000" pitchFamily="2" charset="-122"/>
              </a:rPr>
              <a:t>稻壳儿有限公司诚邀您参加</a:t>
            </a:r>
            <a:endParaRPr lang="zh-CN" altLang="en-US" sz="1600" dirty="0">
              <a:solidFill>
                <a:schemeClr val="bg1"/>
              </a:solidFill>
              <a:latin typeface="方正清刻本悦宋简体" panose="02000000000000000000" pitchFamily="2" charset="-122"/>
              <a:ea typeface="方正清刻本悦宋简体" panose="02000000000000000000" pitchFamily="2" charset="-122"/>
            </a:endParaRPr>
          </a:p>
        </p:txBody>
      </p:sp>
      <p:pic>
        <p:nvPicPr>
          <p:cNvPr id="3" name="图片 2"/>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flipH="1">
            <a:off x="2088170" y="4532275"/>
            <a:ext cx="1812963" cy="181296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58252" y="1644888"/>
            <a:ext cx="2189748" cy="933500"/>
            <a:chOff x="1183104" y="1171360"/>
            <a:chExt cx="2489736" cy="933500"/>
          </a:xfrm>
        </p:grpSpPr>
        <p:sp>
          <p:nvSpPr>
            <p:cNvPr id="3" name="矩形 2"/>
            <p:cNvSpPr/>
            <p:nvPr/>
          </p:nvSpPr>
          <p:spPr>
            <a:xfrm>
              <a:off x="1183104" y="1171360"/>
              <a:ext cx="2489736" cy="933500"/>
            </a:xfrm>
            <a:prstGeom prst="rect">
              <a:avLst/>
            </a:prstGeom>
            <a:noFill/>
            <a:ln w="28575">
              <a:gradFill>
                <a:gsLst>
                  <a:gs pos="0">
                    <a:srgbClr val="F5E17C"/>
                  </a:gs>
                  <a:gs pos="100000">
                    <a:srgbClr val="FEFCE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350754" y="1345723"/>
              <a:ext cx="2154436" cy="584775"/>
            </a:xfrm>
            <a:prstGeom prst="rect">
              <a:avLst/>
            </a:prstGeom>
            <a:noFill/>
          </p:spPr>
          <p:txBody>
            <a:bodyPr vert="horz" wrap="square" rtlCol="0">
              <a:spAutoFit/>
            </a:bodyPr>
            <a:lstStyle/>
            <a:p>
              <a:pPr algn="dist"/>
              <a:r>
                <a:rPr lang="zh-CN" altLang="en-US" sz="3200" dirty="0">
                  <a:solidFill>
                    <a:schemeClr val="bg1"/>
                  </a:solidFill>
                  <a:latin typeface="方正清刻本悦宋简体" panose="02000000000000000000" pitchFamily="2" charset="-122"/>
                  <a:ea typeface="方正清刻本悦宋简体" panose="02000000000000000000" pitchFamily="2" charset="-122"/>
                </a:rPr>
                <a:t>致谢词</a:t>
              </a:r>
              <a:endParaRPr lang="zh-CN" altLang="en-US" sz="3200" dirty="0">
                <a:solidFill>
                  <a:schemeClr val="bg1"/>
                </a:solidFill>
                <a:latin typeface="方正清刻本悦宋简体" panose="02000000000000000000" pitchFamily="2" charset="-122"/>
                <a:ea typeface="方正清刻本悦宋简体" panose="02000000000000000000" pitchFamily="2" charset="-122"/>
              </a:endParaRPr>
            </a:p>
          </p:txBody>
        </p:sp>
      </p:gr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171631" y="2025888"/>
            <a:ext cx="4540944" cy="4030806"/>
          </a:xfrm>
          <a:prstGeom prst="rect">
            <a:avLst/>
          </a:prstGeom>
        </p:spPr>
      </p:pic>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6096" y="106680"/>
            <a:ext cx="3055904" cy="2200251"/>
          </a:xfrm>
          <a:prstGeom prst="rect">
            <a:avLst/>
          </a:prstGeom>
        </p:spPr>
      </p:pic>
      <p:sp>
        <p:nvSpPr>
          <p:cNvPr id="10" name="矩形 9"/>
          <p:cNvSpPr/>
          <p:nvPr/>
        </p:nvSpPr>
        <p:spPr>
          <a:xfrm>
            <a:off x="675372" y="3011488"/>
            <a:ext cx="8092440" cy="1140184"/>
          </a:xfrm>
          <a:prstGeom prst="rect">
            <a:avLst/>
          </a:prstGeom>
        </p:spPr>
        <p:txBody>
          <a:bodyPr wrap="square">
            <a:spAutoFit/>
          </a:bodyPr>
          <a:lstStyle/>
          <a:p>
            <a:pPr>
              <a:lnSpc>
                <a:spcPct val="130000"/>
              </a:lnSpc>
            </a:pPr>
            <a:r>
              <a:rPr lang="zh-CN" altLang="en-US" dirty="0">
                <a:solidFill>
                  <a:schemeClr val="bg1"/>
                </a:solidFill>
                <a:latin typeface="汉仪全唐诗简" panose="00020600040101010101" pitchFamily="18" charset="-122"/>
                <a:ea typeface="汉仪全唐诗简" panose="00020600040101010101" pitchFamily="18" charset="-122"/>
              </a:rPr>
              <a:t>中秋节始于唐朝初年，盛行于宋朝，至明清时，已成为与春节齐名的中国传统节日之一。受中华文化的影响，中秋节也是东亚和东南亚一些国家尤其是当地的华人华侨的传统节日。自</a:t>
            </a:r>
            <a:r>
              <a:rPr lang="en-US" altLang="zh-CN" dirty="0">
                <a:solidFill>
                  <a:schemeClr val="bg1"/>
                </a:solidFill>
                <a:latin typeface="汉仪全唐诗简" panose="00020600040101010101" pitchFamily="18" charset="-122"/>
                <a:ea typeface="汉仪全唐诗简" panose="00020600040101010101" pitchFamily="18" charset="-122"/>
              </a:rPr>
              <a:t>2008</a:t>
            </a:r>
            <a:r>
              <a:rPr lang="zh-CN" altLang="en-US" dirty="0">
                <a:solidFill>
                  <a:schemeClr val="bg1"/>
                </a:solidFill>
                <a:latin typeface="汉仪全唐诗简" panose="00020600040101010101" pitchFamily="18" charset="-122"/>
                <a:ea typeface="汉仪全唐诗简" panose="00020600040101010101" pitchFamily="18" charset="-122"/>
              </a:rPr>
              <a:t>年起中秋节被列为国家法定节假日。</a:t>
            </a:r>
            <a:endParaRPr lang="zh-CN" altLang="en-US" dirty="0">
              <a:solidFill>
                <a:schemeClr val="bg1"/>
              </a:solidFill>
              <a:latin typeface="汉仪全唐诗简" panose="00020600040101010101" pitchFamily="18" charset="-122"/>
              <a:ea typeface="汉仪全唐诗简" panose="00020600040101010101" pitchFamily="18" charset="-122"/>
            </a:endParaRPr>
          </a:p>
        </p:txBody>
      </p:sp>
      <p:sp>
        <p:nvSpPr>
          <p:cNvPr id="13" name="矩形 12"/>
          <p:cNvSpPr/>
          <p:nvPr/>
        </p:nvSpPr>
        <p:spPr>
          <a:xfrm>
            <a:off x="675372" y="4535510"/>
            <a:ext cx="8092440" cy="1140184"/>
          </a:xfrm>
          <a:prstGeom prst="rect">
            <a:avLst/>
          </a:prstGeom>
        </p:spPr>
        <p:txBody>
          <a:bodyPr wrap="square">
            <a:spAutoFit/>
          </a:bodyPr>
          <a:lstStyle/>
          <a:p>
            <a:pPr>
              <a:lnSpc>
                <a:spcPct val="130000"/>
              </a:lnSpc>
            </a:pPr>
            <a:r>
              <a:rPr lang="zh-CN" altLang="en-US" dirty="0">
                <a:solidFill>
                  <a:schemeClr val="bg1"/>
                </a:solidFill>
                <a:latin typeface="汉仪全唐诗简" panose="00020600040101010101" pitchFamily="18" charset="-122"/>
                <a:ea typeface="汉仪全唐诗简" panose="00020600040101010101" pitchFamily="18" charset="-122"/>
              </a:rPr>
              <a:t>中秋节始于唐朝初年，盛行于宋朝，至明清时，已成为与春节齐名的中国传统节日之一。受中华文化的影响，中秋节也是东亚和东南亚一些国家尤其是当地的华人华侨的传统节日。自</a:t>
            </a:r>
            <a:r>
              <a:rPr lang="en-US" altLang="zh-CN" dirty="0">
                <a:solidFill>
                  <a:schemeClr val="bg1"/>
                </a:solidFill>
                <a:latin typeface="汉仪全唐诗简" panose="00020600040101010101" pitchFamily="18" charset="-122"/>
                <a:ea typeface="汉仪全唐诗简" panose="00020600040101010101" pitchFamily="18" charset="-122"/>
              </a:rPr>
              <a:t>2008</a:t>
            </a:r>
            <a:r>
              <a:rPr lang="zh-CN" altLang="en-US" dirty="0">
                <a:solidFill>
                  <a:schemeClr val="bg1"/>
                </a:solidFill>
                <a:latin typeface="汉仪全唐诗简" panose="00020600040101010101" pitchFamily="18" charset="-122"/>
                <a:ea typeface="汉仪全唐诗简" panose="00020600040101010101" pitchFamily="18" charset="-122"/>
              </a:rPr>
              <a:t>年起中秋节被列为国家法定节假日。</a:t>
            </a:r>
            <a:endParaRPr lang="zh-CN" altLang="en-US" dirty="0">
              <a:solidFill>
                <a:schemeClr val="bg1"/>
              </a:solidFill>
              <a:latin typeface="汉仪全唐诗简" panose="00020600040101010101" pitchFamily="18" charset="-122"/>
              <a:ea typeface="汉仪全唐诗简" panose="00020600040101010101" pitchFamily="18"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8333" r="8333"/>
          <a:stretch>
            <a:fillRect/>
          </a:stretch>
        </p:blipFill>
        <p:spPr>
          <a:xfrm>
            <a:off x="0" y="0"/>
            <a:ext cx="12192000" cy="6858000"/>
          </a:xfrm>
          <a:prstGeom prst="rect">
            <a:avLst/>
          </a:prstGeom>
        </p:spPr>
      </p:pic>
      <p:sp>
        <p:nvSpPr>
          <p:cNvPr id="5" name="文本框 4"/>
          <p:cNvSpPr txBox="1"/>
          <p:nvPr/>
        </p:nvSpPr>
        <p:spPr>
          <a:xfrm>
            <a:off x="5080338" y="766190"/>
            <a:ext cx="2031325" cy="1200329"/>
          </a:xfrm>
          <a:prstGeom prst="rect">
            <a:avLst/>
          </a:prstGeom>
          <a:noFill/>
        </p:spPr>
        <p:txBody>
          <a:bodyPr wrap="none" rtlCol="0">
            <a:spAutoFit/>
          </a:bodyPr>
          <a:lstStyle/>
          <a:p>
            <a:r>
              <a:rPr lang="zh-CN" altLang="en-US" sz="7200" dirty="0">
                <a:gradFill flip="none" rotWithShape="1">
                  <a:gsLst>
                    <a:gs pos="43000">
                      <a:srgbClr val="F5E17C"/>
                    </a:gs>
                    <a:gs pos="100000">
                      <a:srgbClr val="FEFCEF"/>
                    </a:gs>
                  </a:gsLst>
                  <a:lin ang="13500000" scaled="1"/>
                  <a:tileRect/>
                </a:gradFill>
                <a:latin typeface="汉仪尚巍手书W" panose="00020600040101010101" pitchFamily="18" charset="-122"/>
                <a:ea typeface="汉仪尚巍手书W" panose="00020600040101010101" pitchFamily="18" charset="-122"/>
              </a:rPr>
              <a:t>目录</a:t>
            </a:r>
            <a:endParaRPr lang="zh-CN" altLang="en-US" sz="7200" dirty="0">
              <a:gradFill flip="none" rotWithShape="1">
                <a:gsLst>
                  <a:gs pos="43000">
                    <a:srgbClr val="F5E17C"/>
                  </a:gs>
                  <a:gs pos="100000">
                    <a:srgbClr val="FEFCEF"/>
                  </a:gs>
                </a:gsLst>
                <a:lin ang="13500000" scaled="1"/>
                <a:tileRect/>
              </a:gradFill>
              <a:latin typeface="汉仪尚巍手书W" panose="00020600040101010101" pitchFamily="18" charset="-122"/>
              <a:ea typeface="汉仪尚巍手书W" panose="00020600040101010101" pitchFamily="18" charset="-122"/>
            </a:endParaRPr>
          </a:p>
        </p:txBody>
      </p:sp>
      <p:sp>
        <p:nvSpPr>
          <p:cNvPr id="8" name="文本框 7"/>
          <p:cNvSpPr txBox="1"/>
          <p:nvPr/>
        </p:nvSpPr>
        <p:spPr>
          <a:xfrm>
            <a:off x="3103008" y="2732709"/>
            <a:ext cx="615553" cy="954107"/>
          </a:xfrm>
          <a:prstGeom prst="rect">
            <a:avLst/>
          </a:prstGeom>
          <a:noFill/>
        </p:spPr>
        <p:txBody>
          <a:bodyPr vert="eaVert" wrap="square" rtlCol="0">
            <a:spAutoFit/>
          </a:bodyPr>
          <a:lstStyle/>
          <a:p>
            <a:pPr algn="dist"/>
            <a:r>
              <a:rPr lang="zh-CN" altLang="en-US" sz="2800" dirty="0">
                <a:solidFill>
                  <a:schemeClr val="bg1"/>
                </a:solidFill>
                <a:latin typeface="方正清刻本悦宋简体" panose="02000000000000000000" pitchFamily="2" charset="-122"/>
                <a:ea typeface="方正清刻本悦宋简体" panose="02000000000000000000" pitchFamily="2" charset="-122"/>
              </a:rPr>
              <a:t>前言</a:t>
            </a:r>
            <a:endParaRPr lang="zh-CN" altLang="en-US" sz="28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9" name="文本框 8"/>
          <p:cNvSpPr txBox="1"/>
          <p:nvPr/>
        </p:nvSpPr>
        <p:spPr>
          <a:xfrm>
            <a:off x="4891168" y="2732709"/>
            <a:ext cx="615553" cy="1970574"/>
          </a:xfrm>
          <a:prstGeom prst="rect">
            <a:avLst/>
          </a:prstGeom>
          <a:noFill/>
        </p:spPr>
        <p:txBody>
          <a:bodyPr vert="eaVert" wrap="square" rtlCol="0">
            <a:spAutoFit/>
          </a:bodyPr>
          <a:lstStyle/>
          <a:p>
            <a:pPr algn="dist"/>
            <a:r>
              <a:rPr lang="zh-CN" altLang="en-US" sz="2800" dirty="0">
                <a:solidFill>
                  <a:schemeClr val="bg1"/>
                </a:solidFill>
                <a:latin typeface="方正清刻本悦宋简体" panose="02000000000000000000" pitchFamily="2" charset="-122"/>
                <a:ea typeface="方正清刻本悦宋简体" panose="02000000000000000000" pitchFamily="2" charset="-122"/>
              </a:rPr>
              <a:t>活动介绍</a:t>
            </a:r>
            <a:endParaRPr lang="zh-CN" altLang="en-US" sz="28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0" name="文本框 9"/>
          <p:cNvSpPr txBox="1"/>
          <p:nvPr/>
        </p:nvSpPr>
        <p:spPr>
          <a:xfrm>
            <a:off x="6679328" y="2732709"/>
            <a:ext cx="615553" cy="1970574"/>
          </a:xfrm>
          <a:prstGeom prst="rect">
            <a:avLst/>
          </a:prstGeom>
          <a:noFill/>
        </p:spPr>
        <p:txBody>
          <a:bodyPr vert="eaVert" wrap="square" rtlCol="0">
            <a:spAutoFit/>
          </a:bodyPr>
          <a:lstStyle/>
          <a:p>
            <a:pPr algn="dist"/>
            <a:r>
              <a:rPr lang="zh-CN" altLang="en-US" sz="2800" dirty="0">
                <a:solidFill>
                  <a:schemeClr val="bg1"/>
                </a:solidFill>
                <a:latin typeface="方正清刻本悦宋简体" panose="02000000000000000000" pitchFamily="2" charset="-122"/>
                <a:ea typeface="方正清刻本悦宋简体" panose="02000000000000000000" pitchFamily="2" charset="-122"/>
              </a:rPr>
              <a:t>游戏环节</a:t>
            </a:r>
            <a:endParaRPr lang="zh-CN" altLang="en-US" sz="28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1" name="文本框 10"/>
          <p:cNvSpPr txBox="1"/>
          <p:nvPr/>
        </p:nvSpPr>
        <p:spPr>
          <a:xfrm>
            <a:off x="8467489" y="2732709"/>
            <a:ext cx="615553" cy="954107"/>
          </a:xfrm>
          <a:prstGeom prst="rect">
            <a:avLst/>
          </a:prstGeom>
          <a:noFill/>
        </p:spPr>
        <p:txBody>
          <a:bodyPr vert="eaVert" wrap="square" rtlCol="0">
            <a:spAutoFit/>
          </a:bodyPr>
          <a:lstStyle/>
          <a:p>
            <a:pPr algn="dist"/>
            <a:r>
              <a:rPr lang="zh-CN" altLang="en-US" sz="2800" dirty="0">
                <a:solidFill>
                  <a:schemeClr val="bg1"/>
                </a:solidFill>
                <a:latin typeface="方正清刻本悦宋简体" panose="02000000000000000000" pitchFamily="2" charset="-122"/>
                <a:ea typeface="方正清刻本悦宋简体" panose="02000000000000000000" pitchFamily="2" charset="-122"/>
              </a:rPr>
              <a:t>结束</a:t>
            </a:r>
            <a:endParaRPr lang="zh-CN" altLang="en-US" sz="28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2" name="矩形 11"/>
          <p:cNvSpPr/>
          <p:nvPr/>
        </p:nvSpPr>
        <p:spPr>
          <a:xfrm>
            <a:off x="3103008" y="2560320"/>
            <a:ext cx="615552" cy="2377440"/>
          </a:xfrm>
          <a:prstGeom prst="rect">
            <a:avLst/>
          </a:prstGeom>
          <a:noFill/>
          <a:ln>
            <a:gradFill>
              <a:gsLst>
                <a:gs pos="0">
                  <a:srgbClr val="F5E17C"/>
                </a:gs>
                <a:gs pos="100000">
                  <a:srgbClr val="FEFCE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891167" y="2560320"/>
            <a:ext cx="615552" cy="2377440"/>
          </a:xfrm>
          <a:prstGeom prst="rect">
            <a:avLst/>
          </a:prstGeom>
          <a:noFill/>
          <a:ln>
            <a:gradFill>
              <a:gsLst>
                <a:gs pos="0">
                  <a:srgbClr val="F5E17C"/>
                </a:gs>
                <a:gs pos="100000">
                  <a:srgbClr val="FEFCE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679324" y="2560320"/>
            <a:ext cx="615552" cy="2377440"/>
          </a:xfrm>
          <a:prstGeom prst="rect">
            <a:avLst/>
          </a:prstGeom>
          <a:noFill/>
          <a:ln>
            <a:gradFill>
              <a:gsLst>
                <a:gs pos="0">
                  <a:srgbClr val="F5E17C"/>
                </a:gs>
                <a:gs pos="100000">
                  <a:srgbClr val="FEFCE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467490" y="2560320"/>
            <a:ext cx="615552" cy="2377440"/>
          </a:xfrm>
          <a:prstGeom prst="rect">
            <a:avLst/>
          </a:prstGeom>
          <a:noFill/>
          <a:ln>
            <a:gradFill>
              <a:gsLst>
                <a:gs pos="0">
                  <a:srgbClr val="F5E17C"/>
                </a:gs>
                <a:gs pos="100000">
                  <a:srgbClr val="FEFCE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杯子, 就坐, 餐桌, 室内&#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622392" y="-624840"/>
            <a:ext cx="3261360" cy="3261360"/>
          </a:xfrm>
          <a:prstGeom prst="rect">
            <a:avLst/>
          </a:prstGeom>
        </p:spPr>
      </p:pic>
      <p:sp>
        <p:nvSpPr>
          <p:cNvPr id="5" name="矩形 4"/>
          <p:cNvSpPr/>
          <p:nvPr/>
        </p:nvSpPr>
        <p:spPr>
          <a:xfrm>
            <a:off x="938928" y="1171360"/>
            <a:ext cx="2093832" cy="944880"/>
          </a:xfrm>
          <a:prstGeom prst="rect">
            <a:avLst/>
          </a:prstGeom>
          <a:noFill/>
          <a:ln w="28575">
            <a:gradFill>
              <a:gsLst>
                <a:gs pos="0">
                  <a:srgbClr val="F5E17C"/>
                </a:gs>
                <a:gs pos="100000">
                  <a:srgbClr val="FEFCE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198008" y="1289857"/>
            <a:ext cx="1575672" cy="707886"/>
          </a:xfrm>
          <a:prstGeom prst="rect">
            <a:avLst/>
          </a:prstGeom>
          <a:noFill/>
        </p:spPr>
        <p:txBody>
          <a:bodyPr vert="horz" wrap="square" rtlCol="0">
            <a:spAutoFit/>
          </a:bodyPr>
          <a:lstStyle/>
          <a:p>
            <a:pPr algn="dist"/>
            <a:r>
              <a:rPr lang="zh-CN" altLang="en-US" sz="4000" dirty="0">
                <a:solidFill>
                  <a:schemeClr val="bg1"/>
                </a:solidFill>
                <a:latin typeface="方正清刻本悦宋简体" panose="02000000000000000000" pitchFamily="2" charset="-122"/>
                <a:ea typeface="方正清刻本悦宋简体" panose="02000000000000000000" pitchFamily="2" charset="-122"/>
              </a:rPr>
              <a:t>前言</a:t>
            </a:r>
            <a:endParaRPr lang="zh-CN" altLang="en-US" sz="4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8" name="矩形 7"/>
          <p:cNvSpPr/>
          <p:nvPr/>
        </p:nvSpPr>
        <p:spPr>
          <a:xfrm>
            <a:off x="887256" y="2858908"/>
            <a:ext cx="8092440" cy="1140184"/>
          </a:xfrm>
          <a:prstGeom prst="rect">
            <a:avLst/>
          </a:prstGeom>
        </p:spPr>
        <p:txBody>
          <a:bodyPr wrap="square">
            <a:spAutoFit/>
          </a:bodyPr>
          <a:lstStyle/>
          <a:p>
            <a:pPr>
              <a:lnSpc>
                <a:spcPct val="130000"/>
              </a:lnSpc>
            </a:pPr>
            <a:r>
              <a:rPr lang="zh-CN" altLang="en-US" dirty="0">
                <a:solidFill>
                  <a:schemeClr val="bg1"/>
                </a:solidFill>
                <a:latin typeface="汉仪全唐诗简" panose="00020600040101010101" pitchFamily="18" charset="-122"/>
                <a:ea typeface="汉仪全唐诗简" panose="00020600040101010101" pitchFamily="18" charset="-122"/>
              </a:rPr>
              <a:t>中秋节始于唐朝初年，盛行于宋朝，至明清时，已成为与春节齐名的中国传统节日之一。受中华文化的影响，中秋节也是东亚和东南亚一些国家尤其是当地的华人华侨的传统节日。自</a:t>
            </a:r>
            <a:r>
              <a:rPr lang="en-US" altLang="zh-CN" dirty="0">
                <a:solidFill>
                  <a:schemeClr val="bg1"/>
                </a:solidFill>
                <a:latin typeface="汉仪全唐诗简" panose="00020600040101010101" pitchFamily="18" charset="-122"/>
                <a:ea typeface="汉仪全唐诗简" panose="00020600040101010101" pitchFamily="18" charset="-122"/>
              </a:rPr>
              <a:t>2008</a:t>
            </a:r>
            <a:r>
              <a:rPr lang="zh-CN" altLang="en-US" dirty="0">
                <a:solidFill>
                  <a:schemeClr val="bg1"/>
                </a:solidFill>
                <a:latin typeface="汉仪全唐诗简" panose="00020600040101010101" pitchFamily="18" charset="-122"/>
                <a:ea typeface="汉仪全唐诗简" panose="00020600040101010101" pitchFamily="18" charset="-122"/>
              </a:rPr>
              <a:t>年起中秋节被列为国家法定节假日。</a:t>
            </a:r>
            <a:endParaRPr lang="zh-CN" altLang="en-US" dirty="0">
              <a:solidFill>
                <a:schemeClr val="bg1"/>
              </a:solidFill>
              <a:latin typeface="汉仪全唐诗简" panose="00020600040101010101" pitchFamily="18" charset="-122"/>
              <a:ea typeface="汉仪全唐诗简" panose="00020600040101010101" pitchFamily="18" charset="-122"/>
            </a:endParaRPr>
          </a:p>
        </p:txBody>
      </p:sp>
      <p:sp>
        <p:nvSpPr>
          <p:cNvPr id="9" name="矩形 8"/>
          <p:cNvSpPr/>
          <p:nvPr/>
        </p:nvSpPr>
        <p:spPr>
          <a:xfrm>
            <a:off x="887256" y="4427959"/>
            <a:ext cx="8092440" cy="1140184"/>
          </a:xfrm>
          <a:prstGeom prst="rect">
            <a:avLst/>
          </a:prstGeom>
        </p:spPr>
        <p:txBody>
          <a:bodyPr wrap="square">
            <a:spAutoFit/>
          </a:bodyPr>
          <a:lstStyle/>
          <a:p>
            <a:pPr>
              <a:lnSpc>
                <a:spcPct val="130000"/>
              </a:lnSpc>
            </a:pPr>
            <a:r>
              <a:rPr lang="zh-CN" altLang="en-US" dirty="0">
                <a:solidFill>
                  <a:schemeClr val="bg1"/>
                </a:solidFill>
                <a:latin typeface="汉仪全唐诗简" panose="00020600040101010101" pitchFamily="18" charset="-122"/>
                <a:ea typeface="汉仪全唐诗简" panose="00020600040101010101" pitchFamily="18" charset="-122"/>
              </a:rPr>
              <a:t>中秋节始于唐朝初年，盛行于宋朝，至明清时，已成为与春节齐名的中国传统节日之一。受中华文化的影响，中秋节也是东亚和东南亚一些国家尤其是当地的华人华侨的传统节日。自</a:t>
            </a:r>
            <a:r>
              <a:rPr lang="en-US" altLang="zh-CN" dirty="0">
                <a:solidFill>
                  <a:schemeClr val="bg1"/>
                </a:solidFill>
                <a:latin typeface="汉仪全唐诗简" panose="00020600040101010101" pitchFamily="18" charset="-122"/>
                <a:ea typeface="汉仪全唐诗简" panose="00020600040101010101" pitchFamily="18" charset="-122"/>
              </a:rPr>
              <a:t>2008</a:t>
            </a:r>
            <a:r>
              <a:rPr lang="zh-CN" altLang="en-US" dirty="0">
                <a:solidFill>
                  <a:schemeClr val="bg1"/>
                </a:solidFill>
                <a:latin typeface="汉仪全唐诗简" panose="00020600040101010101" pitchFamily="18" charset="-122"/>
                <a:ea typeface="汉仪全唐诗简" panose="00020600040101010101" pitchFamily="18" charset="-122"/>
              </a:rPr>
              <a:t>年起中秋节被列为国家法定节假日。</a:t>
            </a:r>
            <a:endParaRPr lang="zh-CN" altLang="en-US" dirty="0">
              <a:solidFill>
                <a:schemeClr val="bg1"/>
              </a:solidFill>
              <a:latin typeface="汉仪全唐诗简" panose="00020600040101010101" pitchFamily="18" charset="-122"/>
              <a:ea typeface="汉仪全唐诗简" panose="00020600040101010101" pitchFamily="18" charset="-122"/>
            </a:endParaRPr>
          </a:p>
        </p:txBody>
      </p:sp>
      <p:pic>
        <p:nvPicPr>
          <p:cNvPr id="11" name="图片 10" descr="图片包含 消防栓, 户外艺术系列&#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20231" y="3093720"/>
            <a:ext cx="1141258" cy="178329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567271" y="5516880"/>
            <a:ext cx="1127760" cy="1127760"/>
          </a:xfrm>
          <a:prstGeom prst="rect">
            <a:avLst/>
          </a:prstGeom>
        </p:spPr>
      </p:pic>
      <p:grpSp>
        <p:nvGrpSpPr>
          <p:cNvPr id="5" name="组合 4"/>
          <p:cNvGrpSpPr/>
          <p:nvPr/>
        </p:nvGrpSpPr>
        <p:grpSpPr>
          <a:xfrm>
            <a:off x="887256" y="783347"/>
            <a:ext cx="2733912" cy="944880"/>
            <a:chOff x="938928" y="1171360"/>
            <a:chExt cx="2733912" cy="944880"/>
          </a:xfrm>
        </p:grpSpPr>
        <p:sp>
          <p:nvSpPr>
            <p:cNvPr id="3" name="矩形 2"/>
            <p:cNvSpPr/>
            <p:nvPr/>
          </p:nvSpPr>
          <p:spPr>
            <a:xfrm>
              <a:off x="938928" y="1171360"/>
              <a:ext cx="2733912" cy="944880"/>
            </a:xfrm>
            <a:prstGeom prst="rect">
              <a:avLst/>
            </a:prstGeom>
            <a:noFill/>
            <a:ln w="28575">
              <a:gradFill>
                <a:gsLst>
                  <a:gs pos="0">
                    <a:srgbClr val="F5E17C"/>
                  </a:gs>
                  <a:gs pos="100000">
                    <a:srgbClr val="FEFCE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167528" y="1289857"/>
              <a:ext cx="2276712" cy="707886"/>
            </a:xfrm>
            <a:prstGeom prst="rect">
              <a:avLst/>
            </a:prstGeom>
            <a:noFill/>
          </p:spPr>
          <p:txBody>
            <a:bodyPr vert="horz" wrap="square" rtlCol="0">
              <a:spAutoFit/>
            </a:bodyPr>
            <a:lstStyle/>
            <a:p>
              <a:pPr algn="dist"/>
              <a:r>
                <a:rPr lang="zh-CN" altLang="en-US" sz="4000" dirty="0">
                  <a:solidFill>
                    <a:schemeClr val="bg1"/>
                  </a:solidFill>
                  <a:latin typeface="方正清刻本悦宋简体" panose="02000000000000000000" pitchFamily="2" charset="-122"/>
                  <a:ea typeface="方正清刻本悦宋简体" panose="02000000000000000000" pitchFamily="2" charset="-122"/>
                </a:rPr>
                <a:t>活动介绍</a:t>
              </a:r>
              <a:endParaRPr lang="zh-CN" altLang="en-US" sz="4000" dirty="0">
                <a:solidFill>
                  <a:schemeClr val="bg1"/>
                </a:solidFill>
                <a:latin typeface="方正清刻本悦宋简体" panose="02000000000000000000" pitchFamily="2" charset="-122"/>
                <a:ea typeface="方正清刻本悦宋简体" panose="02000000000000000000" pitchFamily="2" charset="-122"/>
              </a:endParaRPr>
            </a:p>
          </p:txBody>
        </p:sp>
      </p:grpSp>
      <p:pic>
        <p:nvPicPr>
          <p:cNvPr id="7" name="图片 6" descr="图片包含 物体, 餐桌&#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30792" y="9697"/>
            <a:ext cx="4561208" cy="3053543"/>
          </a:xfrm>
          <a:prstGeom prst="rect">
            <a:avLst/>
          </a:prstGeom>
        </p:spPr>
      </p:pic>
      <p:sp>
        <p:nvSpPr>
          <p:cNvPr id="8" name="矩形 7"/>
          <p:cNvSpPr/>
          <p:nvPr/>
        </p:nvSpPr>
        <p:spPr>
          <a:xfrm>
            <a:off x="901592" y="3845177"/>
            <a:ext cx="2733912" cy="1511183"/>
          </a:xfrm>
          <a:prstGeom prst="rect">
            <a:avLst/>
          </a:prstGeom>
        </p:spPr>
        <p:txBody>
          <a:bodyPr wrap="square">
            <a:spAutoFit/>
          </a:bodyPr>
          <a:lstStyle/>
          <a:p>
            <a:pPr>
              <a:lnSpc>
                <a:spcPct val="130000"/>
              </a:lnSpc>
            </a:pPr>
            <a:r>
              <a:rPr lang="zh-CN" altLang="en-US" dirty="0">
                <a:solidFill>
                  <a:schemeClr val="bg1"/>
                </a:solidFill>
                <a:latin typeface="汉仪全唐诗简" panose="00020600040101010101" pitchFamily="18" charset="-122"/>
                <a:ea typeface="汉仪全唐诗简" panose="00020600040101010101" pitchFamily="18" charset="-122"/>
              </a:rPr>
              <a:t>中秋节始于唐朝初年，盛行于宋朝，至明清时，已成为与春节齐名的中国传统节日之一。</a:t>
            </a:r>
            <a:endParaRPr lang="zh-CN" altLang="en-US" dirty="0">
              <a:solidFill>
                <a:schemeClr val="bg1"/>
              </a:solidFill>
              <a:latin typeface="汉仪全唐诗简" panose="00020600040101010101" pitchFamily="18" charset="-122"/>
              <a:ea typeface="汉仪全唐诗简" panose="00020600040101010101" pitchFamily="18" charset="-122"/>
            </a:endParaRPr>
          </a:p>
        </p:txBody>
      </p:sp>
      <p:sp>
        <p:nvSpPr>
          <p:cNvPr id="11" name="矩形 10"/>
          <p:cNvSpPr/>
          <p:nvPr/>
        </p:nvSpPr>
        <p:spPr>
          <a:xfrm>
            <a:off x="4266192" y="3845177"/>
            <a:ext cx="2733912" cy="1511183"/>
          </a:xfrm>
          <a:prstGeom prst="rect">
            <a:avLst/>
          </a:prstGeom>
        </p:spPr>
        <p:txBody>
          <a:bodyPr wrap="square">
            <a:spAutoFit/>
          </a:bodyPr>
          <a:lstStyle/>
          <a:p>
            <a:pPr>
              <a:lnSpc>
                <a:spcPct val="130000"/>
              </a:lnSpc>
            </a:pPr>
            <a:r>
              <a:rPr lang="zh-CN" altLang="en-US" dirty="0">
                <a:solidFill>
                  <a:schemeClr val="bg1"/>
                </a:solidFill>
                <a:latin typeface="汉仪全唐诗简" panose="00020600040101010101" pitchFamily="18" charset="-122"/>
                <a:ea typeface="汉仪全唐诗简" panose="00020600040101010101" pitchFamily="18" charset="-122"/>
              </a:rPr>
              <a:t>中秋节始于唐朝初年，盛行于宋朝，至明清时，已成为与春节齐名的中国传统节日之一。</a:t>
            </a:r>
            <a:endParaRPr lang="zh-CN" altLang="en-US" dirty="0">
              <a:solidFill>
                <a:schemeClr val="bg1"/>
              </a:solidFill>
              <a:latin typeface="汉仪全唐诗简" panose="00020600040101010101" pitchFamily="18" charset="-122"/>
              <a:ea typeface="汉仪全唐诗简" panose="00020600040101010101" pitchFamily="18" charset="-122"/>
            </a:endParaRPr>
          </a:p>
        </p:txBody>
      </p:sp>
      <p:sp>
        <p:nvSpPr>
          <p:cNvPr id="12" name="矩形 11"/>
          <p:cNvSpPr/>
          <p:nvPr/>
        </p:nvSpPr>
        <p:spPr>
          <a:xfrm>
            <a:off x="7630792" y="3845177"/>
            <a:ext cx="2733912" cy="1511183"/>
          </a:xfrm>
          <a:prstGeom prst="rect">
            <a:avLst/>
          </a:prstGeom>
        </p:spPr>
        <p:txBody>
          <a:bodyPr wrap="square">
            <a:spAutoFit/>
          </a:bodyPr>
          <a:lstStyle/>
          <a:p>
            <a:pPr>
              <a:lnSpc>
                <a:spcPct val="130000"/>
              </a:lnSpc>
            </a:pPr>
            <a:r>
              <a:rPr lang="zh-CN" altLang="en-US" dirty="0">
                <a:solidFill>
                  <a:schemeClr val="bg1"/>
                </a:solidFill>
                <a:latin typeface="汉仪全唐诗简" panose="00020600040101010101" pitchFamily="18" charset="-122"/>
                <a:ea typeface="汉仪全唐诗简" panose="00020600040101010101" pitchFamily="18" charset="-122"/>
              </a:rPr>
              <a:t>中秋节始于唐朝初年，盛行于宋朝，至明清时，已成为与春节齐名的中国传统节日之一。</a:t>
            </a:r>
            <a:endParaRPr lang="zh-CN" altLang="en-US" dirty="0">
              <a:solidFill>
                <a:schemeClr val="bg1"/>
              </a:solidFill>
              <a:latin typeface="汉仪全唐诗简" panose="00020600040101010101" pitchFamily="18" charset="-122"/>
              <a:ea typeface="汉仪全唐诗简" panose="00020600040101010101" pitchFamily="18" charset="-122"/>
            </a:endParaRPr>
          </a:p>
        </p:txBody>
      </p:sp>
      <p:grpSp>
        <p:nvGrpSpPr>
          <p:cNvPr id="17" name="组合 16"/>
          <p:cNvGrpSpPr/>
          <p:nvPr/>
        </p:nvGrpSpPr>
        <p:grpSpPr>
          <a:xfrm>
            <a:off x="1902788" y="3006977"/>
            <a:ext cx="731520" cy="731520"/>
            <a:chOff x="1854636" y="2483818"/>
            <a:chExt cx="731520" cy="731520"/>
          </a:xfrm>
        </p:grpSpPr>
        <p:sp>
          <p:nvSpPr>
            <p:cNvPr id="14" name="椭圆 13"/>
            <p:cNvSpPr/>
            <p:nvPr/>
          </p:nvSpPr>
          <p:spPr>
            <a:xfrm>
              <a:off x="1854636" y="2483818"/>
              <a:ext cx="731520" cy="731520"/>
            </a:xfrm>
            <a:prstGeom prst="ellipse">
              <a:avLst/>
            </a:prstGeom>
            <a:noFill/>
            <a:ln>
              <a:gradFill>
                <a:gsLst>
                  <a:gs pos="0">
                    <a:srgbClr val="FEFCEF"/>
                  </a:gs>
                  <a:gs pos="100000">
                    <a:srgbClr val="F5E17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854636" y="2495635"/>
              <a:ext cx="731520" cy="707886"/>
            </a:xfrm>
            <a:prstGeom prst="rect">
              <a:avLst/>
            </a:prstGeom>
            <a:noFill/>
          </p:spPr>
          <p:txBody>
            <a:bodyPr vert="horz" wrap="square" rtlCol="0">
              <a:spAutoFit/>
            </a:bodyPr>
            <a:lstStyle/>
            <a:p>
              <a:pPr algn="dist"/>
              <a:r>
                <a:rPr lang="zh-CN" altLang="en-US" sz="4000" dirty="0">
                  <a:solidFill>
                    <a:schemeClr val="bg1"/>
                  </a:solidFill>
                  <a:latin typeface="方正清刻本悦宋简体" panose="02000000000000000000" pitchFamily="2" charset="-122"/>
                  <a:ea typeface="方正清刻本悦宋简体" panose="02000000000000000000" pitchFamily="2" charset="-122"/>
                </a:rPr>
                <a:t>壹</a:t>
              </a:r>
              <a:endParaRPr lang="zh-CN" altLang="en-US" sz="4000" dirty="0">
                <a:solidFill>
                  <a:schemeClr val="bg1"/>
                </a:solidFill>
                <a:latin typeface="方正清刻本悦宋简体" panose="02000000000000000000" pitchFamily="2" charset="-122"/>
                <a:ea typeface="方正清刻本悦宋简体" panose="02000000000000000000" pitchFamily="2" charset="-122"/>
              </a:endParaRPr>
            </a:p>
          </p:txBody>
        </p:sp>
      </p:grpSp>
      <p:grpSp>
        <p:nvGrpSpPr>
          <p:cNvPr id="18" name="组合 17"/>
          <p:cNvGrpSpPr/>
          <p:nvPr/>
        </p:nvGrpSpPr>
        <p:grpSpPr>
          <a:xfrm>
            <a:off x="5267388" y="2995160"/>
            <a:ext cx="731520" cy="731520"/>
            <a:chOff x="1854636" y="2483818"/>
            <a:chExt cx="731520" cy="731520"/>
          </a:xfrm>
        </p:grpSpPr>
        <p:sp>
          <p:nvSpPr>
            <p:cNvPr id="19" name="椭圆 18"/>
            <p:cNvSpPr/>
            <p:nvPr/>
          </p:nvSpPr>
          <p:spPr>
            <a:xfrm>
              <a:off x="1854636" y="2483818"/>
              <a:ext cx="731520" cy="731520"/>
            </a:xfrm>
            <a:prstGeom prst="ellipse">
              <a:avLst/>
            </a:prstGeom>
            <a:noFill/>
            <a:ln>
              <a:gradFill>
                <a:gsLst>
                  <a:gs pos="0">
                    <a:srgbClr val="FEFCEF"/>
                  </a:gs>
                  <a:gs pos="100000">
                    <a:srgbClr val="F5E17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854636" y="2495635"/>
              <a:ext cx="731520" cy="707886"/>
            </a:xfrm>
            <a:prstGeom prst="rect">
              <a:avLst/>
            </a:prstGeom>
            <a:noFill/>
          </p:spPr>
          <p:txBody>
            <a:bodyPr vert="horz" wrap="square" rtlCol="0">
              <a:spAutoFit/>
            </a:bodyPr>
            <a:lstStyle/>
            <a:p>
              <a:pPr algn="dist"/>
              <a:r>
                <a:rPr lang="zh-CN" altLang="en-US" sz="4000" dirty="0">
                  <a:solidFill>
                    <a:schemeClr val="bg1"/>
                  </a:solidFill>
                  <a:latin typeface="方正清刻本悦宋简体" panose="02000000000000000000" pitchFamily="2" charset="-122"/>
                  <a:ea typeface="方正清刻本悦宋简体" panose="02000000000000000000" pitchFamily="2" charset="-122"/>
                </a:rPr>
                <a:t>贰</a:t>
              </a:r>
              <a:endParaRPr lang="zh-CN" altLang="en-US" sz="4000" dirty="0">
                <a:solidFill>
                  <a:schemeClr val="bg1"/>
                </a:solidFill>
                <a:latin typeface="方正清刻本悦宋简体" panose="02000000000000000000" pitchFamily="2" charset="-122"/>
                <a:ea typeface="方正清刻本悦宋简体" panose="02000000000000000000" pitchFamily="2" charset="-122"/>
              </a:endParaRPr>
            </a:p>
          </p:txBody>
        </p:sp>
      </p:grpSp>
      <p:grpSp>
        <p:nvGrpSpPr>
          <p:cNvPr id="21" name="组合 20"/>
          <p:cNvGrpSpPr/>
          <p:nvPr/>
        </p:nvGrpSpPr>
        <p:grpSpPr>
          <a:xfrm>
            <a:off x="8631988" y="2995160"/>
            <a:ext cx="731520" cy="731520"/>
            <a:chOff x="1854636" y="2483818"/>
            <a:chExt cx="731520" cy="731520"/>
          </a:xfrm>
        </p:grpSpPr>
        <p:sp>
          <p:nvSpPr>
            <p:cNvPr id="22" name="椭圆 21"/>
            <p:cNvSpPr/>
            <p:nvPr/>
          </p:nvSpPr>
          <p:spPr>
            <a:xfrm>
              <a:off x="1854636" y="2483818"/>
              <a:ext cx="731520" cy="731520"/>
            </a:xfrm>
            <a:prstGeom prst="ellipse">
              <a:avLst/>
            </a:prstGeom>
            <a:noFill/>
            <a:ln>
              <a:gradFill>
                <a:gsLst>
                  <a:gs pos="0">
                    <a:srgbClr val="FEFCEF"/>
                  </a:gs>
                  <a:gs pos="100000">
                    <a:srgbClr val="F5E17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854636" y="2495635"/>
              <a:ext cx="731520" cy="707886"/>
            </a:xfrm>
            <a:prstGeom prst="rect">
              <a:avLst/>
            </a:prstGeom>
            <a:noFill/>
          </p:spPr>
          <p:txBody>
            <a:bodyPr vert="horz" wrap="square" rtlCol="0">
              <a:spAutoFit/>
            </a:bodyPr>
            <a:lstStyle/>
            <a:p>
              <a:pPr algn="dist"/>
              <a:r>
                <a:rPr lang="zh-CN" altLang="en-US" sz="4000" dirty="0">
                  <a:solidFill>
                    <a:schemeClr val="bg1"/>
                  </a:solidFill>
                  <a:latin typeface="方正清刻本悦宋简体" panose="02000000000000000000" pitchFamily="2" charset="-122"/>
                  <a:ea typeface="方正清刻本悦宋简体" panose="02000000000000000000" pitchFamily="2" charset="-122"/>
                </a:rPr>
                <a:t>叁</a:t>
              </a:r>
              <a:endParaRPr lang="zh-CN" altLang="en-US" sz="4000" dirty="0">
                <a:solidFill>
                  <a:schemeClr val="bg1"/>
                </a:solidFill>
                <a:latin typeface="方正清刻本悦宋简体" panose="02000000000000000000" pitchFamily="2" charset="-122"/>
                <a:ea typeface="方正清刻本悦宋简体" panose="02000000000000000000" pitchFamily="2" charset="-122"/>
              </a:endParaRPr>
            </a:p>
          </p:txBody>
        </p:sp>
      </p:grpSp>
      <p:pic>
        <p:nvPicPr>
          <p:cNvPr id="25" name="图片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3104" y="5288280"/>
            <a:ext cx="1988047" cy="112776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800600" y="5248999"/>
            <a:ext cx="2590800" cy="1414314"/>
          </a:xfrm>
          <a:prstGeom prst="rect">
            <a:avLst/>
          </a:prstGeom>
        </p:spPr>
      </p:pic>
      <p:grpSp>
        <p:nvGrpSpPr>
          <p:cNvPr id="4" name="组合 3"/>
          <p:cNvGrpSpPr/>
          <p:nvPr/>
        </p:nvGrpSpPr>
        <p:grpSpPr>
          <a:xfrm>
            <a:off x="4729044" y="783347"/>
            <a:ext cx="2733912" cy="944880"/>
            <a:chOff x="938928" y="1171360"/>
            <a:chExt cx="2733912" cy="944880"/>
          </a:xfrm>
        </p:grpSpPr>
        <p:sp>
          <p:nvSpPr>
            <p:cNvPr id="5" name="矩形 4"/>
            <p:cNvSpPr/>
            <p:nvPr/>
          </p:nvSpPr>
          <p:spPr>
            <a:xfrm>
              <a:off x="938928" y="1171360"/>
              <a:ext cx="2733912" cy="944880"/>
            </a:xfrm>
            <a:prstGeom prst="rect">
              <a:avLst/>
            </a:prstGeom>
            <a:noFill/>
            <a:ln w="28575">
              <a:gradFill>
                <a:gsLst>
                  <a:gs pos="0">
                    <a:srgbClr val="F5E17C"/>
                  </a:gs>
                  <a:gs pos="100000">
                    <a:srgbClr val="FEFCE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167528" y="1289857"/>
              <a:ext cx="2276712" cy="707886"/>
            </a:xfrm>
            <a:prstGeom prst="rect">
              <a:avLst/>
            </a:prstGeom>
            <a:noFill/>
          </p:spPr>
          <p:txBody>
            <a:bodyPr vert="horz" wrap="square" rtlCol="0">
              <a:spAutoFit/>
            </a:bodyPr>
            <a:lstStyle/>
            <a:p>
              <a:pPr algn="dist"/>
              <a:r>
                <a:rPr lang="zh-CN" altLang="en-US" sz="4000" dirty="0">
                  <a:solidFill>
                    <a:schemeClr val="bg1"/>
                  </a:solidFill>
                  <a:latin typeface="方正清刻本悦宋简体" panose="02000000000000000000" pitchFamily="2" charset="-122"/>
                  <a:ea typeface="方正清刻本悦宋简体" panose="02000000000000000000" pitchFamily="2" charset="-122"/>
                </a:rPr>
                <a:t>活动介绍</a:t>
              </a:r>
              <a:endParaRPr lang="zh-CN" altLang="en-US" sz="4000" dirty="0">
                <a:solidFill>
                  <a:schemeClr val="bg1"/>
                </a:solidFill>
                <a:latin typeface="方正清刻本悦宋简体" panose="02000000000000000000" pitchFamily="2" charset="-122"/>
                <a:ea typeface="方正清刻本悦宋简体" panose="02000000000000000000" pitchFamily="2" charset="-122"/>
              </a:endParaRPr>
            </a:p>
          </p:txBody>
        </p:sp>
      </p:grpSp>
      <p:pic>
        <p:nvPicPr>
          <p:cNvPr id="8" name="图片 7"/>
          <p:cNvPicPr>
            <a:picLocks noChangeAspect="1"/>
          </p:cNvPicPr>
          <p:nvPr/>
        </p:nvPicPr>
        <p:blipFill rotWithShape="1">
          <a:blip r:embed="rId2">
            <a:alphaModFix amt="70000"/>
            <a:duotone>
              <a:schemeClr val="bg2">
                <a:shade val="45000"/>
                <a:satMod val="135000"/>
              </a:schemeClr>
              <a:prstClr val="white"/>
            </a:duotone>
            <a:extLst>
              <a:ext uri="{28A0092B-C50C-407E-A947-70E740481C1C}">
                <a14:useLocalDpi xmlns:a14="http://schemas.microsoft.com/office/drawing/2010/main" val="0"/>
              </a:ext>
            </a:extLst>
          </a:blip>
          <a:srcRect r="46505"/>
          <a:stretch>
            <a:fillRect/>
          </a:stretch>
        </p:blipFill>
        <p:spPr>
          <a:xfrm>
            <a:off x="9627036" y="1061090"/>
            <a:ext cx="2590800" cy="5097102"/>
          </a:xfrm>
          <a:prstGeom prst="rect">
            <a:avLst/>
          </a:prstGeom>
        </p:spPr>
      </p:pic>
      <p:pic>
        <p:nvPicPr>
          <p:cNvPr id="9" name="图片 8"/>
          <p:cNvPicPr>
            <a:picLocks noChangeAspect="1"/>
          </p:cNvPicPr>
          <p:nvPr/>
        </p:nvPicPr>
        <p:blipFill rotWithShape="1">
          <a:blip r:embed="rId2">
            <a:alphaModFix amt="70000"/>
            <a:duotone>
              <a:schemeClr val="bg2">
                <a:shade val="45000"/>
                <a:satMod val="135000"/>
              </a:schemeClr>
              <a:prstClr val="white"/>
            </a:duotone>
            <a:extLst>
              <a:ext uri="{28A0092B-C50C-407E-A947-70E740481C1C}">
                <a14:useLocalDpi xmlns:a14="http://schemas.microsoft.com/office/drawing/2010/main" val="0"/>
              </a:ext>
            </a:extLst>
          </a:blip>
          <a:srcRect r="46505"/>
          <a:stretch>
            <a:fillRect/>
          </a:stretch>
        </p:blipFill>
        <p:spPr>
          <a:xfrm flipH="1">
            <a:off x="16908" y="1061090"/>
            <a:ext cx="2590800" cy="5097102"/>
          </a:xfrm>
          <a:prstGeom prst="rect">
            <a:avLst/>
          </a:prstGeom>
        </p:spPr>
      </p:pic>
      <p:sp>
        <p:nvSpPr>
          <p:cNvPr id="10" name="矩形 9"/>
          <p:cNvSpPr/>
          <p:nvPr/>
        </p:nvSpPr>
        <p:spPr>
          <a:xfrm>
            <a:off x="2049780" y="2454217"/>
            <a:ext cx="8092440" cy="1140184"/>
          </a:xfrm>
          <a:prstGeom prst="rect">
            <a:avLst/>
          </a:prstGeom>
        </p:spPr>
        <p:txBody>
          <a:bodyPr wrap="square">
            <a:spAutoFit/>
          </a:bodyPr>
          <a:lstStyle/>
          <a:p>
            <a:pPr algn="ctr">
              <a:lnSpc>
                <a:spcPct val="130000"/>
              </a:lnSpc>
            </a:pPr>
            <a:r>
              <a:rPr lang="zh-CN" altLang="en-US" dirty="0">
                <a:solidFill>
                  <a:schemeClr val="bg1"/>
                </a:solidFill>
                <a:latin typeface="汉仪全唐诗简" panose="00020600040101010101" pitchFamily="18" charset="-122"/>
                <a:ea typeface="汉仪全唐诗简" panose="00020600040101010101" pitchFamily="18" charset="-122"/>
              </a:rPr>
              <a:t>中秋节始于唐朝初年，盛行于宋朝，至明清时，已成为与春节齐名的中国传统节日之一。受中华文化的影响，中秋节也是东亚和东南亚一些国家尤其是当地的华人华侨的传统节日。自</a:t>
            </a:r>
            <a:r>
              <a:rPr lang="en-US" altLang="zh-CN" dirty="0">
                <a:solidFill>
                  <a:schemeClr val="bg1"/>
                </a:solidFill>
                <a:latin typeface="汉仪全唐诗简" panose="00020600040101010101" pitchFamily="18" charset="-122"/>
                <a:ea typeface="汉仪全唐诗简" panose="00020600040101010101" pitchFamily="18" charset="-122"/>
              </a:rPr>
              <a:t>2008</a:t>
            </a:r>
            <a:r>
              <a:rPr lang="zh-CN" altLang="en-US" dirty="0">
                <a:solidFill>
                  <a:schemeClr val="bg1"/>
                </a:solidFill>
                <a:latin typeface="汉仪全唐诗简" panose="00020600040101010101" pitchFamily="18" charset="-122"/>
                <a:ea typeface="汉仪全唐诗简" panose="00020600040101010101" pitchFamily="18" charset="-122"/>
              </a:rPr>
              <a:t>年起中秋节被列为国家法定节假日。</a:t>
            </a:r>
            <a:endParaRPr lang="zh-CN" altLang="en-US" dirty="0">
              <a:solidFill>
                <a:schemeClr val="bg1"/>
              </a:solidFill>
              <a:latin typeface="汉仪全唐诗简" panose="00020600040101010101" pitchFamily="18" charset="-122"/>
              <a:ea typeface="汉仪全唐诗简" panose="00020600040101010101" pitchFamily="18" charset="-122"/>
            </a:endParaRPr>
          </a:p>
        </p:txBody>
      </p:sp>
      <p:sp>
        <p:nvSpPr>
          <p:cNvPr id="11" name="矩形 10"/>
          <p:cNvSpPr/>
          <p:nvPr/>
        </p:nvSpPr>
        <p:spPr>
          <a:xfrm>
            <a:off x="2049780" y="3843988"/>
            <a:ext cx="8092440" cy="1140184"/>
          </a:xfrm>
          <a:prstGeom prst="rect">
            <a:avLst/>
          </a:prstGeom>
        </p:spPr>
        <p:txBody>
          <a:bodyPr wrap="square">
            <a:spAutoFit/>
          </a:bodyPr>
          <a:lstStyle/>
          <a:p>
            <a:pPr algn="ctr">
              <a:lnSpc>
                <a:spcPct val="130000"/>
              </a:lnSpc>
            </a:pPr>
            <a:r>
              <a:rPr lang="zh-CN" altLang="en-US" dirty="0">
                <a:solidFill>
                  <a:schemeClr val="bg1"/>
                </a:solidFill>
                <a:latin typeface="汉仪全唐诗简" panose="00020600040101010101" pitchFamily="18" charset="-122"/>
                <a:ea typeface="汉仪全唐诗简" panose="00020600040101010101" pitchFamily="18" charset="-122"/>
              </a:rPr>
              <a:t>中秋节始于唐朝初年，盛行于宋朝，至明清时，已成为与春节齐名的中国传统节日之一。受中华文化的影响，中秋节也是东亚和东南亚一些国家尤其是当地的华人华侨的传统节日。自</a:t>
            </a:r>
            <a:r>
              <a:rPr lang="en-US" altLang="zh-CN" dirty="0">
                <a:solidFill>
                  <a:schemeClr val="bg1"/>
                </a:solidFill>
                <a:latin typeface="汉仪全唐诗简" panose="00020600040101010101" pitchFamily="18" charset="-122"/>
                <a:ea typeface="汉仪全唐诗简" panose="00020600040101010101" pitchFamily="18" charset="-122"/>
              </a:rPr>
              <a:t>2008</a:t>
            </a:r>
            <a:r>
              <a:rPr lang="zh-CN" altLang="en-US" dirty="0">
                <a:solidFill>
                  <a:schemeClr val="bg1"/>
                </a:solidFill>
                <a:latin typeface="汉仪全唐诗简" panose="00020600040101010101" pitchFamily="18" charset="-122"/>
                <a:ea typeface="汉仪全唐诗简" panose="00020600040101010101" pitchFamily="18" charset="-122"/>
              </a:rPr>
              <a:t>年起中秋节被列为国家法定节假日。</a:t>
            </a:r>
            <a:endParaRPr lang="zh-CN" altLang="en-US" dirty="0">
              <a:solidFill>
                <a:schemeClr val="bg1"/>
              </a:solidFill>
              <a:latin typeface="汉仪全唐诗简" panose="00020600040101010101" pitchFamily="18" charset="-122"/>
              <a:ea typeface="汉仪全唐诗简" panose="00020600040101010101" pitchFamily="18"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包含 室内&#10;&#10;描述已自动生成"/>
          <p:cNvPicPr>
            <a:picLocks noChangeAspect="1"/>
          </p:cNvPicPr>
          <p:nvPr/>
        </p:nvPicPr>
        <p:blipFill rotWithShape="1">
          <a:blip r:embed="rId1">
            <a:extLst>
              <a:ext uri="{28A0092B-C50C-407E-A947-70E740481C1C}">
                <a14:useLocalDpi xmlns:a14="http://schemas.microsoft.com/office/drawing/2010/main" val="0"/>
              </a:ext>
            </a:extLst>
          </a:blip>
          <a:srcRect l="12603" r="22581"/>
          <a:stretch>
            <a:fillRect/>
          </a:stretch>
        </p:blipFill>
        <p:spPr>
          <a:xfrm>
            <a:off x="0" y="0"/>
            <a:ext cx="12192000" cy="6858000"/>
          </a:xfrm>
          <a:prstGeom prst="rect">
            <a:avLst/>
          </a:prstGeom>
        </p:spPr>
      </p:pic>
      <p:sp>
        <p:nvSpPr>
          <p:cNvPr id="13" name="矩形 12"/>
          <p:cNvSpPr/>
          <p:nvPr/>
        </p:nvSpPr>
        <p:spPr>
          <a:xfrm>
            <a:off x="0" y="-1"/>
            <a:ext cx="12192000" cy="6857999"/>
          </a:xfrm>
          <a:prstGeom prst="rect">
            <a:avLst/>
          </a:prstGeom>
          <a:solidFill>
            <a:srgbClr val="172242">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890336" y="783482"/>
            <a:ext cx="2489736" cy="933500"/>
            <a:chOff x="1183104" y="1171360"/>
            <a:chExt cx="2489736" cy="933500"/>
          </a:xfrm>
        </p:grpSpPr>
        <p:sp>
          <p:nvSpPr>
            <p:cNvPr id="15" name="矩形 14"/>
            <p:cNvSpPr/>
            <p:nvPr/>
          </p:nvSpPr>
          <p:spPr>
            <a:xfrm>
              <a:off x="1183104" y="1171360"/>
              <a:ext cx="2489736" cy="933500"/>
            </a:xfrm>
            <a:prstGeom prst="rect">
              <a:avLst/>
            </a:prstGeom>
            <a:noFill/>
            <a:ln w="28575">
              <a:gradFill>
                <a:gsLst>
                  <a:gs pos="0">
                    <a:srgbClr val="F5E17C"/>
                  </a:gs>
                  <a:gs pos="100000">
                    <a:srgbClr val="FEFCE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350754" y="1345723"/>
              <a:ext cx="2154436" cy="584775"/>
            </a:xfrm>
            <a:prstGeom prst="rect">
              <a:avLst/>
            </a:prstGeom>
            <a:noFill/>
          </p:spPr>
          <p:txBody>
            <a:bodyPr vert="horz" wrap="square" rtlCol="0">
              <a:spAutoFit/>
            </a:bodyPr>
            <a:lstStyle/>
            <a:p>
              <a:pPr algn="dist"/>
              <a:r>
                <a:rPr lang="zh-CN" altLang="en-US" sz="3200" dirty="0">
                  <a:solidFill>
                    <a:schemeClr val="bg1"/>
                  </a:solidFill>
                  <a:latin typeface="方正清刻本悦宋简体" panose="02000000000000000000" pitchFamily="2" charset="-122"/>
                  <a:ea typeface="方正清刻本悦宋简体" panose="02000000000000000000" pitchFamily="2" charset="-122"/>
                </a:rPr>
                <a:t>活动流程</a:t>
              </a:r>
              <a:endParaRPr lang="zh-CN" altLang="en-US" sz="3200" dirty="0">
                <a:solidFill>
                  <a:schemeClr val="bg1"/>
                </a:solidFill>
                <a:latin typeface="方正清刻本悦宋简体" panose="02000000000000000000" pitchFamily="2" charset="-122"/>
                <a:ea typeface="方正清刻本悦宋简体" panose="02000000000000000000" pitchFamily="2" charset="-122"/>
              </a:endParaRPr>
            </a:p>
          </p:txBody>
        </p:sp>
      </p:grpSp>
      <p:cxnSp>
        <p:nvCxnSpPr>
          <p:cNvPr id="17" name="直接连接符 16"/>
          <p:cNvCxnSpPr/>
          <p:nvPr/>
        </p:nvCxnSpPr>
        <p:spPr>
          <a:xfrm>
            <a:off x="890336" y="3642358"/>
            <a:ext cx="10058401" cy="0"/>
          </a:xfrm>
          <a:prstGeom prst="line">
            <a:avLst/>
          </a:prstGeom>
          <a:ln w="19050">
            <a:gradFill>
              <a:gsLst>
                <a:gs pos="5000">
                  <a:srgbClr val="F5E17C"/>
                </a:gs>
                <a:gs pos="100000">
                  <a:srgbClr val="FEFCEF"/>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23" name="图片 22" descr="图片包含 杯子, 就坐, 餐桌, 室内&#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9631" y="3420002"/>
            <a:ext cx="444716" cy="444716"/>
          </a:xfrm>
          <a:prstGeom prst="rect">
            <a:avLst/>
          </a:prstGeom>
        </p:spPr>
      </p:pic>
      <p:pic>
        <p:nvPicPr>
          <p:cNvPr id="24" name="图片 23" descr="图片包含 杯子, 就坐, 餐桌, 室内&#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9119" y="3420002"/>
            <a:ext cx="444716" cy="444716"/>
          </a:xfrm>
          <a:prstGeom prst="rect">
            <a:avLst/>
          </a:prstGeom>
        </p:spPr>
      </p:pic>
      <p:pic>
        <p:nvPicPr>
          <p:cNvPr id="25" name="图片 24" descr="图片包含 杯子, 就坐, 餐桌, 室内&#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28607" y="3420002"/>
            <a:ext cx="444716" cy="444716"/>
          </a:xfrm>
          <a:prstGeom prst="rect">
            <a:avLst/>
          </a:prstGeom>
        </p:spPr>
      </p:pic>
      <p:pic>
        <p:nvPicPr>
          <p:cNvPr id="27" name="图片 26" descr="图片包含 杯子, 就坐, 餐桌, 室内&#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68096" y="3420002"/>
            <a:ext cx="444716" cy="444716"/>
          </a:xfrm>
          <a:prstGeom prst="rect">
            <a:avLst/>
          </a:prstGeom>
        </p:spPr>
      </p:pic>
      <p:sp>
        <p:nvSpPr>
          <p:cNvPr id="12" name="文本框 11"/>
          <p:cNvSpPr txBox="1"/>
          <p:nvPr/>
        </p:nvSpPr>
        <p:spPr>
          <a:xfrm>
            <a:off x="2135204" y="2847159"/>
            <a:ext cx="1478789" cy="461665"/>
          </a:xfrm>
          <a:prstGeom prst="rect">
            <a:avLst/>
          </a:prstGeom>
          <a:noFill/>
        </p:spPr>
        <p:txBody>
          <a:bodyPr vert="horz" wrap="square" rtlCol="0">
            <a:spAutoFit/>
          </a:bodyPr>
          <a:lstStyle/>
          <a:p>
            <a:pPr algn="ctr"/>
            <a:r>
              <a:rPr lang="en-US" altLang="zh-CN" sz="2400" dirty="0">
                <a:solidFill>
                  <a:schemeClr val="bg1"/>
                </a:solidFill>
                <a:latin typeface="方正清刻本悦宋简体" panose="02000000000000000000" pitchFamily="2" charset="-122"/>
                <a:ea typeface="方正清刻本悦宋简体" panose="02000000000000000000" pitchFamily="2" charset="-122"/>
              </a:rPr>
              <a:t>9:30-10:30</a:t>
            </a:r>
            <a:endParaRPr lang="zh-CN" altLang="en-US" sz="24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8" name="文本框 17"/>
          <p:cNvSpPr txBox="1"/>
          <p:nvPr/>
        </p:nvSpPr>
        <p:spPr>
          <a:xfrm>
            <a:off x="2135204" y="4102476"/>
            <a:ext cx="1478789" cy="461665"/>
          </a:xfrm>
          <a:prstGeom prst="rect">
            <a:avLst/>
          </a:prstGeom>
          <a:noFill/>
        </p:spPr>
        <p:txBody>
          <a:bodyPr vert="horz" wrap="square" rtlCol="0">
            <a:spAutoFit/>
          </a:bodyPr>
          <a:lstStyle/>
          <a:p>
            <a:pPr algn="ctr"/>
            <a:r>
              <a:rPr lang="zh-CN" altLang="en-US" sz="2400" dirty="0">
                <a:solidFill>
                  <a:schemeClr val="bg1"/>
                </a:solidFill>
                <a:latin typeface="方正清刻本悦宋简体" panose="02000000000000000000" pitchFamily="2" charset="-122"/>
                <a:ea typeface="方正清刻本悦宋简体" panose="02000000000000000000" pitchFamily="2" charset="-122"/>
              </a:rPr>
              <a:t>嘉宾签到</a:t>
            </a:r>
            <a:endParaRPr lang="zh-CN" altLang="en-US" sz="24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9" name="文本框 18"/>
          <p:cNvSpPr txBox="1"/>
          <p:nvPr/>
        </p:nvSpPr>
        <p:spPr>
          <a:xfrm>
            <a:off x="4230961" y="2847159"/>
            <a:ext cx="1548469" cy="461665"/>
          </a:xfrm>
          <a:prstGeom prst="rect">
            <a:avLst/>
          </a:prstGeom>
          <a:noFill/>
        </p:spPr>
        <p:txBody>
          <a:bodyPr vert="horz" wrap="square" rtlCol="0">
            <a:spAutoFit/>
          </a:bodyPr>
          <a:lstStyle/>
          <a:p>
            <a:pPr algn="ctr"/>
            <a:r>
              <a:rPr lang="en-US" altLang="zh-CN" sz="2400" dirty="0">
                <a:solidFill>
                  <a:schemeClr val="bg1"/>
                </a:solidFill>
                <a:latin typeface="方正清刻本悦宋简体" panose="02000000000000000000" pitchFamily="2" charset="-122"/>
                <a:ea typeface="方正清刻本悦宋简体" panose="02000000000000000000" pitchFamily="2" charset="-122"/>
              </a:rPr>
              <a:t>10:30-11:30</a:t>
            </a:r>
            <a:endParaRPr lang="zh-CN" altLang="en-US" sz="24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20" name="文本框 19"/>
          <p:cNvSpPr txBox="1"/>
          <p:nvPr/>
        </p:nvSpPr>
        <p:spPr>
          <a:xfrm>
            <a:off x="4230961" y="4102476"/>
            <a:ext cx="1478789" cy="461665"/>
          </a:xfrm>
          <a:prstGeom prst="rect">
            <a:avLst/>
          </a:prstGeom>
          <a:noFill/>
        </p:spPr>
        <p:txBody>
          <a:bodyPr vert="horz" wrap="square" rtlCol="0">
            <a:spAutoFit/>
          </a:bodyPr>
          <a:lstStyle/>
          <a:p>
            <a:pPr algn="ctr"/>
            <a:r>
              <a:rPr lang="zh-CN" altLang="en-US" sz="2400" dirty="0">
                <a:solidFill>
                  <a:schemeClr val="bg1"/>
                </a:solidFill>
                <a:latin typeface="方正清刻本悦宋简体" panose="02000000000000000000" pitchFamily="2" charset="-122"/>
                <a:ea typeface="方正清刻本悦宋简体" panose="02000000000000000000" pitchFamily="2" charset="-122"/>
              </a:rPr>
              <a:t>领导发言</a:t>
            </a:r>
            <a:endParaRPr lang="zh-CN" altLang="en-US" sz="24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21" name="文本框 20"/>
          <p:cNvSpPr txBox="1"/>
          <p:nvPr/>
        </p:nvSpPr>
        <p:spPr>
          <a:xfrm>
            <a:off x="6412571" y="2847159"/>
            <a:ext cx="1478789" cy="461665"/>
          </a:xfrm>
          <a:prstGeom prst="rect">
            <a:avLst/>
          </a:prstGeom>
          <a:noFill/>
        </p:spPr>
        <p:txBody>
          <a:bodyPr vert="horz" wrap="square" rtlCol="0">
            <a:spAutoFit/>
          </a:bodyPr>
          <a:lstStyle/>
          <a:p>
            <a:pPr algn="ctr"/>
            <a:r>
              <a:rPr lang="en-US" altLang="zh-CN" sz="2400" dirty="0">
                <a:solidFill>
                  <a:schemeClr val="bg1"/>
                </a:solidFill>
                <a:latin typeface="方正清刻本悦宋简体" panose="02000000000000000000" pitchFamily="2" charset="-122"/>
                <a:ea typeface="方正清刻本悦宋简体" panose="02000000000000000000" pitchFamily="2" charset="-122"/>
              </a:rPr>
              <a:t>11:30-13:30</a:t>
            </a:r>
            <a:endParaRPr lang="zh-CN" altLang="en-US" sz="24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22" name="文本框 21"/>
          <p:cNvSpPr txBox="1"/>
          <p:nvPr/>
        </p:nvSpPr>
        <p:spPr>
          <a:xfrm>
            <a:off x="6412571" y="4102476"/>
            <a:ext cx="1478789" cy="461665"/>
          </a:xfrm>
          <a:prstGeom prst="rect">
            <a:avLst/>
          </a:prstGeom>
          <a:noFill/>
        </p:spPr>
        <p:txBody>
          <a:bodyPr vert="horz" wrap="square" rtlCol="0">
            <a:spAutoFit/>
          </a:bodyPr>
          <a:lstStyle/>
          <a:p>
            <a:pPr algn="ctr"/>
            <a:r>
              <a:rPr lang="zh-CN" altLang="en-US" sz="2400" dirty="0">
                <a:solidFill>
                  <a:schemeClr val="bg1"/>
                </a:solidFill>
                <a:latin typeface="方正清刻本悦宋简体" panose="02000000000000000000" pitchFamily="2" charset="-122"/>
                <a:ea typeface="方正清刻本悦宋简体" panose="02000000000000000000" pitchFamily="2" charset="-122"/>
              </a:rPr>
              <a:t>活动环节</a:t>
            </a:r>
            <a:endParaRPr lang="zh-CN" altLang="en-US" sz="24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26" name="文本框 25"/>
          <p:cNvSpPr txBox="1"/>
          <p:nvPr/>
        </p:nvSpPr>
        <p:spPr>
          <a:xfrm>
            <a:off x="8358260" y="2847159"/>
            <a:ext cx="1698536" cy="461665"/>
          </a:xfrm>
          <a:prstGeom prst="rect">
            <a:avLst/>
          </a:prstGeom>
          <a:noFill/>
        </p:spPr>
        <p:txBody>
          <a:bodyPr vert="horz" wrap="square" rtlCol="0">
            <a:spAutoFit/>
          </a:bodyPr>
          <a:lstStyle/>
          <a:p>
            <a:pPr algn="ctr"/>
            <a:r>
              <a:rPr lang="en-US" altLang="zh-CN" sz="2400" dirty="0">
                <a:solidFill>
                  <a:schemeClr val="bg1"/>
                </a:solidFill>
                <a:latin typeface="方正清刻本悦宋简体" panose="02000000000000000000" pitchFamily="2" charset="-122"/>
                <a:ea typeface="方正清刻本悦宋简体" panose="02000000000000000000" pitchFamily="2" charset="-122"/>
              </a:rPr>
              <a:t>13:30-14:30</a:t>
            </a:r>
            <a:endParaRPr lang="zh-CN" altLang="en-US" sz="24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28" name="文本框 27"/>
          <p:cNvSpPr txBox="1"/>
          <p:nvPr/>
        </p:nvSpPr>
        <p:spPr>
          <a:xfrm>
            <a:off x="8358260" y="4102476"/>
            <a:ext cx="1478789" cy="461665"/>
          </a:xfrm>
          <a:prstGeom prst="rect">
            <a:avLst/>
          </a:prstGeom>
          <a:noFill/>
        </p:spPr>
        <p:txBody>
          <a:bodyPr vert="horz" wrap="square" rtlCol="0">
            <a:spAutoFit/>
          </a:bodyPr>
          <a:lstStyle/>
          <a:p>
            <a:pPr algn="ctr"/>
            <a:r>
              <a:rPr lang="zh-CN" altLang="en-US" sz="2400" dirty="0">
                <a:solidFill>
                  <a:schemeClr val="bg1"/>
                </a:solidFill>
                <a:latin typeface="方正清刻本悦宋简体" panose="02000000000000000000" pitchFamily="2" charset="-122"/>
                <a:ea typeface="方正清刻本悦宋简体" panose="02000000000000000000" pitchFamily="2" charset="-122"/>
              </a:rPr>
              <a:t>闭幕</a:t>
            </a:r>
            <a:endParaRPr lang="zh-CN" altLang="en-US" sz="2400" dirty="0">
              <a:solidFill>
                <a:schemeClr val="bg1"/>
              </a:solidFill>
              <a:latin typeface="方正清刻本悦宋简体" panose="02000000000000000000" pitchFamily="2" charset="-122"/>
              <a:ea typeface="方正清刻本悦宋简体" panose="02000000000000000000"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7" name="矩形 16"/>
          <p:cNvSpPr/>
          <p:nvPr/>
        </p:nvSpPr>
        <p:spPr>
          <a:xfrm>
            <a:off x="0" y="-1"/>
            <a:ext cx="12192000" cy="6857999"/>
          </a:xfrm>
          <a:prstGeom prst="rect">
            <a:avLst/>
          </a:prstGeom>
          <a:solidFill>
            <a:srgbClr val="172242">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5018782" y="2953869"/>
            <a:ext cx="2154436" cy="2154436"/>
            <a:chOff x="5018782" y="2520021"/>
            <a:chExt cx="2154436" cy="2154436"/>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39001" y="2640240"/>
              <a:ext cx="1913998" cy="1913998"/>
            </a:xfrm>
            <a:prstGeom prst="rect">
              <a:avLst/>
            </a:prstGeom>
          </p:spPr>
        </p:pic>
        <p:sp>
          <p:nvSpPr>
            <p:cNvPr id="8" name="椭圆 7"/>
            <p:cNvSpPr/>
            <p:nvPr/>
          </p:nvSpPr>
          <p:spPr>
            <a:xfrm>
              <a:off x="5018782" y="2520021"/>
              <a:ext cx="2154436" cy="2154436"/>
            </a:xfrm>
            <a:prstGeom prst="ellipse">
              <a:avLst/>
            </a:prstGeom>
            <a:noFill/>
            <a:ln>
              <a:gradFill>
                <a:gsLst>
                  <a:gs pos="0">
                    <a:srgbClr val="F5E17C"/>
                  </a:gs>
                  <a:gs pos="100000">
                    <a:srgbClr val="FEFCE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851132" y="783482"/>
            <a:ext cx="2489736" cy="933500"/>
            <a:chOff x="1183104" y="1171360"/>
            <a:chExt cx="2489736" cy="933500"/>
          </a:xfrm>
        </p:grpSpPr>
        <p:sp>
          <p:nvSpPr>
            <p:cNvPr id="10" name="矩形 9"/>
            <p:cNvSpPr/>
            <p:nvPr/>
          </p:nvSpPr>
          <p:spPr>
            <a:xfrm>
              <a:off x="1183104" y="1171360"/>
              <a:ext cx="2489736" cy="933500"/>
            </a:xfrm>
            <a:prstGeom prst="rect">
              <a:avLst/>
            </a:prstGeom>
            <a:noFill/>
            <a:ln w="28575">
              <a:gradFill>
                <a:gsLst>
                  <a:gs pos="0">
                    <a:srgbClr val="F5E17C"/>
                  </a:gs>
                  <a:gs pos="100000">
                    <a:srgbClr val="FEFCE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350754" y="1345723"/>
              <a:ext cx="2154436" cy="584775"/>
            </a:xfrm>
            <a:prstGeom prst="rect">
              <a:avLst/>
            </a:prstGeom>
            <a:noFill/>
          </p:spPr>
          <p:txBody>
            <a:bodyPr vert="horz" wrap="square" rtlCol="0">
              <a:spAutoFit/>
            </a:bodyPr>
            <a:lstStyle/>
            <a:p>
              <a:pPr algn="dist"/>
              <a:r>
                <a:rPr lang="zh-CN" altLang="en-US" sz="3200" dirty="0">
                  <a:solidFill>
                    <a:schemeClr val="bg1"/>
                  </a:solidFill>
                  <a:latin typeface="方正清刻本悦宋简体" panose="02000000000000000000" pitchFamily="2" charset="-122"/>
                  <a:ea typeface="方正清刻本悦宋简体" panose="02000000000000000000" pitchFamily="2" charset="-122"/>
                </a:rPr>
                <a:t>活动流程</a:t>
              </a:r>
              <a:endParaRPr lang="zh-CN" altLang="en-US" sz="3200" dirty="0">
                <a:solidFill>
                  <a:schemeClr val="bg1"/>
                </a:solidFill>
                <a:latin typeface="方正清刻本悦宋简体" panose="02000000000000000000" pitchFamily="2" charset="-122"/>
                <a:ea typeface="方正清刻本悦宋简体" panose="02000000000000000000" pitchFamily="2" charset="-122"/>
              </a:endParaRPr>
            </a:p>
          </p:txBody>
        </p:sp>
      </p:grpSp>
      <p:sp>
        <p:nvSpPr>
          <p:cNvPr id="12" name="矩形 11"/>
          <p:cNvSpPr/>
          <p:nvPr/>
        </p:nvSpPr>
        <p:spPr>
          <a:xfrm>
            <a:off x="7497442" y="2378327"/>
            <a:ext cx="4084958" cy="1151084"/>
          </a:xfrm>
          <a:prstGeom prst="rect">
            <a:avLst/>
          </a:prstGeom>
        </p:spPr>
        <p:txBody>
          <a:bodyPr wrap="square">
            <a:spAutoFit/>
          </a:bodyPr>
          <a:lstStyle/>
          <a:p>
            <a:pPr>
              <a:lnSpc>
                <a:spcPct val="130000"/>
              </a:lnSpc>
            </a:pPr>
            <a:r>
              <a:rPr lang="zh-CN" altLang="en-US" dirty="0">
                <a:solidFill>
                  <a:schemeClr val="bg1"/>
                </a:solidFill>
                <a:latin typeface="汉仪全唐诗简" panose="00020600040101010101" pitchFamily="18" charset="-122"/>
                <a:ea typeface="汉仪全唐诗简" panose="00020600040101010101" pitchFamily="18" charset="-122"/>
              </a:rPr>
              <a:t>中秋节始于唐朝初年，盛行于宋朝，至明清时，已成为与春节齐名的中国传统节日之一。</a:t>
            </a:r>
            <a:endParaRPr lang="zh-CN" altLang="en-US" dirty="0">
              <a:solidFill>
                <a:schemeClr val="bg1"/>
              </a:solidFill>
              <a:latin typeface="汉仪全唐诗简" panose="00020600040101010101" pitchFamily="18" charset="-122"/>
              <a:ea typeface="汉仪全唐诗简" panose="00020600040101010101" pitchFamily="18" charset="-122"/>
            </a:endParaRPr>
          </a:p>
        </p:txBody>
      </p:sp>
      <p:sp>
        <p:nvSpPr>
          <p:cNvPr id="14" name="矩形 13"/>
          <p:cNvSpPr/>
          <p:nvPr/>
        </p:nvSpPr>
        <p:spPr>
          <a:xfrm>
            <a:off x="7497442" y="4412544"/>
            <a:ext cx="4084958" cy="1151084"/>
          </a:xfrm>
          <a:prstGeom prst="rect">
            <a:avLst/>
          </a:prstGeom>
        </p:spPr>
        <p:txBody>
          <a:bodyPr wrap="square">
            <a:spAutoFit/>
          </a:bodyPr>
          <a:lstStyle/>
          <a:p>
            <a:pPr>
              <a:lnSpc>
                <a:spcPct val="130000"/>
              </a:lnSpc>
            </a:pPr>
            <a:r>
              <a:rPr lang="zh-CN" altLang="en-US" dirty="0">
                <a:solidFill>
                  <a:schemeClr val="bg1"/>
                </a:solidFill>
                <a:latin typeface="汉仪全唐诗简" panose="00020600040101010101" pitchFamily="18" charset="-122"/>
                <a:ea typeface="汉仪全唐诗简" panose="00020600040101010101" pitchFamily="18" charset="-122"/>
              </a:rPr>
              <a:t>中秋节始于唐朝初年，盛行于宋朝，至明清时，已成为与春节齐名的中国传统节日之一。</a:t>
            </a:r>
            <a:endParaRPr lang="zh-CN" altLang="en-US" dirty="0">
              <a:solidFill>
                <a:schemeClr val="bg1"/>
              </a:solidFill>
              <a:latin typeface="汉仪全唐诗简" panose="00020600040101010101" pitchFamily="18" charset="-122"/>
              <a:ea typeface="汉仪全唐诗简" panose="00020600040101010101" pitchFamily="18" charset="-122"/>
            </a:endParaRPr>
          </a:p>
        </p:txBody>
      </p:sp>
      <p:sp>
        <p:nvSpPr>
          <p:cNvPr id="15" name="矩形 14"/>
          <p:cNvSpPr/>
          <p:nvPr/>
        </p:nvSpPr>
        <p:spPr>
          <a:xfrm>
            <a:off x="609600" y="2378327"/>
            <a:ext cx="4084958" cy="1151084"/>
          </a:xfrm>
          <a:prstGeom prst="rect">
            <a:avLst/>
          </a:prstGeom>
        </p:spPr>
        <p:txBody>
          <a:bodyPr wrap="square">
            <a:spAutoFit/>
          </a:bodyPr>
          <a:lstStyle/>
          <a:p>
            <a:pPr algn="r">
              <a:lnSpc>
                <a:spcPct val="130000"/>
              </a:lnSpc>
            </a:pPr>
            <a:r>
              <a:rPr lang="zh-CN" altLang="en-US" dirty="0">
                <a:solidFill>
                  <a:schemeClr val="bg1"/>
                </a:solidFill>
                <a:latin typeface="汉仪全唐诗简" panose="00020600040101010101" pitchFamily="18" charset="-122"/>
                <a:ea typeface="汉仪全唐诗简" panose="00020600040101010101" pitchFamily="18" charset="-122"/>
              </a:rPr>
              <a:t>中秋节始于唐朝初年，盛行于宋朝，至明清时，已成为与春节齐名的中国传统节日之一。</a:t>
            </a:r>
            <a:endParaRPr lang="zh-CN" altLang="en-US" dirty="0">
              <a:solidFill>
                <a:schemeClr val="bg1"/>
              </a:solidFill>
              <a:latin typeface="汉仪全唐诗简" panose="00020600040101010101" pitchFamily="18" charset="-122"/>
              <a:ea typeface="汉仪全唐诗简" panose="00020600040101010101" pitchFamily="18" charset="-122"/>
            </a:endParaRPr>
          </a:p>
        </p:txBody>
      </p:sp>
      <p:sp>
        <p:nvSpPr>
          <p:cNvPr id="16" name="矩形 15"/>
          <p:cNvSpPr/>
          <p:nvPr/>
        </p:nvSpPr>
        <p:spPr>
          <a:xfrm>
            <a:off x="609600" y="4412544"/>
            <a:ext cx="4084958" cy="1151084"/>
          </a:xfrm>
          <a:prstGeom prst="rect">
            <a:avLst/>
          </a:prstGeom>
        </p:spPr>
        <p:txBody>
          <a:bodyPr wrap="square">
            <a:spAutoFit/>
          </a:bodyPr>
          <a:lstStyle/>
          <a:p>
            <a:pPr algn="r">
              <a:lnSpc>
                <a:spcPct val="130000"/>
              </a:lnSpc>
            </a:pPr>
            <a:r>
              <a:rPr lang="zh-CN" altLang="en-US" dirty="0">
                <a:solidFill>
                  <a:schemeClr val="bg1"/>
                </a:solidFill>
                <a:latin typeface="汉仪全唐诗简" panose="00020600040101010101" pitchFamily="18" charset="-122"/>
                <a:ea typeface="汉仪全唐诗简" panose="00020600040101010101" pitchFamily="18" charset="-122"/>
              </a:rPr>
              <a:t>中秋节始于唐朝初年，盛行于宋朝，至明清时，已成为与春节齐名的中国传统节日之一。</a:t>
            </a:r>
            <a:endParaRPr lang="zh-CN" altLang="en-US" dirty="0">
              <a:solidFill>
                <a:schemeClr val="bg1"/>
              </a:solidFill>
              <a:latin typeface="汉仪全唐诗简" panose="00020600040101010101" pitchFamily="18" charset="-122"/>
              <a:ea typeface="汉仪全唐诗简" panose="00020600040101010101" pitchFamily="18"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792480" y="880060"/>
            <a:ext cx="2489736" cy="933500"/>
            <a:chOff x="1183104" y="1171360"/>
            <a:chExt cx="2489736" cy="933500"/>
          </a:xfrm>
        </p:grpSpPr>
        <p:sp>
          <p:nvSpPr>
            <p:cNvPr id="6" name="矩形 5"/>
            <p:cNvSpPr/>
            <p:nvPr/>
          </p:nvSpPr>
          <p:spPr>
            <a:xfrm>
              <a:off x="1183104" y="1171360"/>
              <a:ext cx="2489736" cy="933500"/>
            </a:xfrm>
            <a:prstGeom prst="rect">
              <a:avLst/>
            </a:prstGeom>
            <a:noFill/>
            <a:ln w="28575">
              <a:gradFill>
                <a:gsLst>
                  <a:gs pos="0">
                    <a:srgbClr val="F5E17C"/>
                  </a:gs>
                  <a:gs pos="100000">
                    <a:srgbClr val="FEFCE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350754" y="1345723"/>
              <a:ext cx="2154436" cy="584775"/>
            </a:xfrm>
            <a:prstGeom prst="rect">
              <a:avLst/>
            </a:prstGeom>
            <a:noFill/>
          </p:spPr>
          <p:txBody>
            <a:bodyPr vert="horz" wrap="square" rtlCol="0">
              <a:spAutoFit/>
            </a:bodyPr>
            <a:lstStyle/>
            <a:p>
              <a:pPr algn="dist"/>
              <a:r>
                <a:rPr lang="zh-CN" altLang="en-US" sz="3200" dirty="0">
                  <a:solidFill>
                    <a:schemeClr val="bg1"/>
                  </a:solidFill>
                  <a:latin typeface="方正清刻本悦宋简体" panose="02000000000000000000" pitchFamily="2" charset="-122"/>
                  <a:ea typeface="方正清刻本悦宋简体" panose="02000000000000000000" pitchFamily="2" charset="-122"/>
                </a:rPr>
                <a:t>活动流程</a:t>
              </a:r>
              <a:endParaRPr lang="zh-CN" altLang="en-US" sz="3200" dirty="0">
                <a:solidFill>
                  <a:schemeClr val="bg1"/>
                </a:solidFill>
                <a:latin typeface="方正清刻本悦宋简体" panose="02000000000000000000" pitchFamily="2" charset="-122"/>
                <a:ea typeface="方正清刻本悦宋简体" panose="02000000000000000000" pitchFamily="2" charset="-122"/>
              </a:endParaRPr>
            </a:p>
          </p:txBody>
        </p:sp>
      </p:grpSp>
      <p:grpSp>
        <p:nvGrpSpPr>
          <p:cNvPr id="11" name="组合 10"/>
          <p:cNvGrpSpPr/>
          <p:nvPr/>
        </p:nvGrpSpPr>
        <p:grpSpPr>
          <a:xfrm>
            <a:off x="792480" y="2560320"/>
            <a:ext cx="2322086" cy="3100060"/>
            <a:chOff x="792480" y="2560320"/>
            <a:chExt cx="2322086" cy="3100060"/>
          </a:xfrm>
        </p:grpSpPr>
        <p:pic>
          <p:nvPicPr>
            <p:cNvPr id="9" name="图片 8"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42043" y="2560320"/>
              <a:ext cx="822960" cy="822960"/>
            </a:xfrm>
            <a:prstGeom prst="rect">
              <a:avLst/>
            </a:prstGeom>
          </p:spPr>
        </p:pic>
        <p:sp>
          <p:nvSpPr>
            <p:cNvPr id="10" name="矩形 9"/>
            <p:cNvSpPr/>
            <p:nvPr/>
          </p:nvSpPr>
          <p:spPr>
            <a:xfrm>
              <a:off x="792480" y="3429000"/>
              <a:ext cx="2322086" cy="2231380"/>
            </a:xfrm>
            <a:prstGeom prst="rect">
              <a:avLst/>
            </a:prstGeom>
          </p:spPr>
          <p:txBody>
            <a:bodyPr wrap="square">
              <a:spAutoFit/>
            </a:bodyPr>
            <a:lstStyle/>
            <a:p>
              <a:pPr algn="ctr">
                <a:lnSpc>
                  <a:spcPct val="130000"/>
                </a:lnSpc>
              </a:pPr>
              <a:r>
                <a:rPr lang="zh-CN" altLang="en-US" dirty="0">
                  <a:solidFill>
                    <a:schemeClr val="bg1"/>
                  </a:solidFill>
                  <a:latin typeface="汉仪全唐诗简" panose="00020600040101010101" pitchFamily="18" charset="-122"/>
                  <a:ea typeface="汉仪全唐诗简" panose="00020600040101010101" pitchFamily="18" charset="-122"/>
                </a:rPr>
                <a:t>中秋节始于唐朝初年，盛行于宋朝，至明清时，已成为与春节齐名的中国传统节日之一。被列为国家法定节假日</a:t>
              </a:r>
              <a:endParaRPr lang="zh-CN" altLang="en-US" dirty="0">
                <a:solidFill>
                  <a:schemeClr val="bg1"/>
                </a:solidFill>
                <a:latin typeface="汉仪全唐诗简" panose="00020600040101010101" pitchFamily="18" charset="-122"/>
                <a:ea typeface="汉仪全唐诗简" panose="00020600040101010101" pitchFamily="18" charset="-122"/>
              </a:endParaRPr>
            </a:p>
          </p:txBody>
        </p:sp>
      </p:grpSp>
      <p:grpSp>
        <p:nvGrpSpPr>
          <p:cNvPr id="12" name="组合 11"/>
          <p:cNvGrpSpPr/>
          <p:nvPr/>
        </p:nvGrpSpPr>
        <p:grpSpPr>
          <a:xfrm>
            <a:off x="3773914" y="2560320"/>
            <a:ext cx="2322086" cy="3100060"/>
            <a:chOff x="792480" y="2560320"/>
            <a:chExt cx="2322086" cy="3100060"/>
          </a:xfrm>
        </p:grpSpPr>
        <p:pic>
          <p:nvPicPr>
            <p:cNvPr id="13" name="图片 12"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42043" y="2560320"/>
              <a:ext cx="822960" cy="822960"/>
            </a:xfrm>
            <a:prstGeom prst="rect">
              <a:avLst/>
            </a:prstGeom>
          </p:spPr>
        </p:pic>
        <p:sp>
          <p:nvSpPr>
            <p:cNvPr id="14" name="矩形 13"/>
            <p:cNvSpPr/>
            <p:nvPr/>
          </p:nvSpPr>
          <p:spPr>
            <a:xfrm>
              <a:off x="792480" y="3429000"/>
              <a:ext cx="2322086" cy="2231380"/>
            </a:xfrm>
            <a:prstGeom prst="rect">
              <a:avLst/>
            </a:prstGeom>
          </p:spPr>
          <p:txBody>
            <a:bodyPr wrap="square">
              <a:spAutoFit/>
            </a:bodyPr>
            <a:lstStyle/>
            <a:p>
              <a:pPr algn="ctr">
                <a:lnSpc>
                  <a:spcPct val="130000"/>
                </a:lnSpc>
              </a:pPr>
              <a:r>
                <a:rPr lang="zh-CN" altLang="en-US" dirty="0">
                  <a:solidFill>
                    <a:schemeClr val="bg1"/>
                  </a:solidFill>
                  <a:latin typeface="汉仪全唐诗简" panose="00020600040101010101" pitchFamily="18" charset="-122"/>
                  <a:ea typeface="汉仪全唐诗简" panose="00020600040101010101" pitchFamily="18" charset="-122"/>
                </a:rPr>
                <a:t>中秋节始于唐朝初年，盛行于宋朝，至明清时，已成为与春节齐名的中国传统节日之一。被列为国家法定节假日</a:t>
              </a:r>
              <a:endParaRPr lang="zh-CN" altLang="en-US" dirty="0">
                <a:solidFill>
                  <a:schemeClr val="bg1"/>
                </a:solidFill>
                <a:latin typeface="汉仪全唐诗简" panose="00020600040101010101" pitchFamily="18" charset="-122"/>
                <a:ea typeface="汉仪全唐诗简" panose="00020600040101010101" pitchFamily="18" charset="-122"/>
              </a:endParaRPr>
            </a:p>
          </p:txBody>
        </p:sp>
      </p:grpSp>
      <p:grpSp>
        <p:nvGrpSpPr>
          <p:cNvPr id="15" name="组合 14"/>
          <p:cNvGrpSpPr/>
          <p:nvPr/>
        </p:nvGrpSpPr>
        <p:grpSpPr>
          <a:xfrm>
            <a:off x="6755350" y="2560320"/>
            <a:ext cx="2322086" cy="3100060"/>
            <a:chOff x="792480" y="2560320"/>
            <a:chExt cx="2322086" cy="3100060"/>
          </a:xfrm>
        </p:grpSpPr>
        <p:pic>
          <p:nvPicPr>
            <p:cNvPr id="16" name="图片 15"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42043" y="2560320"/>
              <a:ext cx="822960" cy="822960"/>
            </a:xfrm>
            <a:prstGeom prst="rect">
              <a:avLst/>
            </a:prstGeom>
          </p:spPr>
        </p:pic>
        <p:sp>
          <p:nvSpPr>
            <p:cNvPr id="17" name="矩形 16"/>
            <p:cNvSpPr/>
            <p:nvPr/>
          </p:nvSpPr>
          <p:spPr>
            <a:xfrm>
              <a:off x="792480" y="3429000"/>
              <a:ext cx="2322086" cy="2231380"/>
            </a:xfrm>
            <a:prstGeom prst="rect">
              <a:avLst/>
            </a:prstGeom>
          </p:spPr>
          <p:txBody>
            <a:bodyPr wrap="square">
              <a:spAutoFit/>
            </a:bodyPr>
            <a:lstStyle/>
            <a:p>
              <a:pPr algn="ctr">
                <a:lnSpc>
                  <a:spcPct val="130000"/>
                </a:lnSpc>
              </a:pPr>
              <a:r>
                <a:rPr lang="zh-CN" altLang="en-US" dirty="0">
                  <a:solidFill>
                    <a:schemeClr val="bg1"/>
                  </a:solidFill>
                  <a:latin typeface="汉仪全唐诗简" panose="00020600040101010101" pitchFamily="18" charset="-122"/>
                  <a:ea typeface="汉仪全唐诗简" panose="00020600040101010101" pitchFamily="18" charset="-122"/>
                </a:rPr>
                <a:t>中秋节始于唐朝初年，盛行于宋朝，至明清时，已成为与春节齐名的中国传统节日之一。被列为国家法定节假日</a:t>
              </a:r>
              <a:endParaRPr lang="zh-CN" altLang="en-US" dirty="0">
                <a:solidFill>
                  <a:schemeClr val="bg1"/>
                </a:solidFill>
                <a:latin typeface="汉仪全唐诗简" panose="00020600040101010101" pitchFamily="18" charset="-122"/>
                <a:ea typeface="汉仪全唐诗简" panose="00020600040101010101" pitchFamily="18" charset="-122"/>
              </a:endParaRPr>
            </a:p>
          </p:txBody>
        </p:sp>
      </p:grpSp>
      <p:cxnSp>
        <p:nvCxnSpPr>
          <p:cNvPr id="18" name="直接连接符 17"/>
          <p:cNvCxnSpPr/>
          <p:nvPr/>
        </p:nvCxnSpPr>
        <p:spPr>
          <a:xfrm rot="5400000">
            <a:off x="2492142" y="4492590"/>
            <a:ext cx="1708484" cy="0"/>
          </a:xfrm>
          <a:prstGeom prst="line">
            <a:avLst/>
          </a:prstGeom>
          <a:ln w="19050">
            <a:gradFill>
              <a:gsLst>
                <a:gs pos="5000">
                  <a:srgbClr val="F5E17C"/>
                </a:gs>
                <a:gs pos="100000">
                  <a:srgbClr val="FEFCEF"/>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5400000">
            <a:off x="5492016" y="4492590"/>
            <a:ext cx="1708484" cy="0"/>
          </a:xfrm>
          <a:prstGeom prst="line">
            <a:avLst/>
          </a:prstGeom>
          <a:ln w="19050">
            <a:gradFill>
              <a:gsLst>
                <a:gs pos="5000">
                  <a:srgbClr val="F5E17C"/>
                </a:gs>
                <a:gs pos="100000">
                  <a:srgbClr val="FEFCEF"/>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24" name="图片 23" descr="图片包含 灯具, 物体&#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11142" y="0"/>
            <a:ext cx="3448468" cy="4900863"/>
          </a:xfrm>
          <a:prstGeom prst="rect">
            <a:avLst/>
          </a:prstGeom>
        </p:spPr>
      </p:pic>
      <p:pic>
        <p:nvPicPr>
          <p:cNvPr id="26" name="图片 25" descr="图片包含 室内, 墙壁, 餐桌&#10;&#10;描述已自动生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07014" y="5303517"/>
            <a:ext cx="648141" cy="708759"/>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90039" y="1897064"/>
            <a:ext cx="3785652" cy="3733715"/>
          </a:xfrm>
          <a:prstGeom prst="rect">
            <a:avLst/>
          </a:prstGeom>
        </p:spPr>
        <p:txBody>
          <a:bodyPr vert="eaVert" wrap="square">
            <a:spAutoFit/>
          </a:bodyPr>
          <a:lstStyle/>
          <a:p>
            <a:pPr>
              <a:lnSpc>
                <a:spcPct val="130000"/>
              </a:lnSpc>
            </a:pPr>
            <a:r>
              <a:rPr lang="zh-CN" altLang="en-US" dirty="0">
                <a:solidFill>
                  <a:schemeClr val="bg1"/>
                </a:solidFill>
                <a:latin typeface="汉仪全唐诗简" panose="00020600040101010101" pitchFamily="18" charset="-122"/>
                <a:ea typeface="汉仪全唐诗简" panose="00020600040101010101" pitchFamily="18" charset="-122"/>
              </a:rPr>
              <a:t>中秋节始于唐朝初年，盛行于宋朝，至明清时，已成为与春节齐名的中国传统节日之一。</a:t>
            </a:r>
            <a:endParaRPr lang="zh-CN" altLang="en-US" dirty="0">
              <a:solidFill>
                <a:schemeClr val="bg1"/>
              </a:solidFill>
              <a:latin typeface="汉仪全唐诗简" panose="00020600040101010101" pitchFamily="18" charset="-122"/>
              <a:ea typeface="汉仪全唐诗简" panose="00020600040101010101" pitchFamily="18" charset="-122"/>
            </a:endParaRPr>
          </a:p>
        </p:txBody>
      </p:sp>
      <p:pic>
        <p:nvPicPr>
          <p:cNvPr id="11" name="图片 10" descr="图片包含 室内, 餐桌, 就坐&#10;&#10;描述已自动生成"/>
          <p:cNvPicPr>
            <a:picLocks noChangeAspect="1"/>
          </p:cNvPicPr>
          <p:nvPr/>
        </p:nvPicPr>
        <p:blipFill>
          <a:blip r:embed="rId1">
            <a:alphaModFix amt="50000"/>
            <a:extLst>
              <a:ext uri="{28A0092B-C50C-407E-A947-70E740481C1C}">
                <a14:useLocalDpi xmlns:a14="http://schemas.microsoft.com/office/drawing/2010/main" val="0"/>
              </a:ext>
            </a:extLst>
          </a:blip>
          <a:stretch>
            <a:fillRect/>
          </a:stretch>
        </p:blipFill>
        <p:spPr>
          <a:xfrm>
            <a:off x="8230234" y="3124284"/>
            <a:ext cx="3605463" cy="3605463"/>
          </a:xfrm>
          <a:prstGeom prst="rect">
            <a:avLst/>
          </a:prstGeom>
        </p:spPr>
      </p:pic>
      <p:sp>
        <p:nvSpPr>
          <p:cNvPr id="12" name="矩形 11"/>
          <p:cNvSpPr/>
          <p:nvPr/>
        </p:nvSpPr>
        <p:spPr>
          <a:xfrm>
            <a:off x="1806567" y="1897064"/>
            <a:ext cx="3785652" cy="3733715"/>
          </a:xfrm>
          <a:prstGeom prst="rect">
            <a:avLst/>
          </a:prstGeom>
        </p:spPr>
        <p:txBody>
          <a:bodyPr vert="eaVert" wrap="square">
            <a:spAutoFit/>
          </a:bodyPr>
          <a:lstStyle/>
          <a:p>
            <a:pPr>
              <a:lnSpc>
                <a:spcPct val="130000"/>
              </a:lnSpc>
            </a:pPr>
            <a:r>
              <a:rPr lang="zh-CN" altLang="en-US" dirty="0">
                <a:solidFill>
                  <a:schemeClr val="bg1"/>
                </a:solidFill>
                <a:latin typeface="汉仪全唐诗简" panose="00020600040101010101" pitchFamily="18" charset="-122"/>
                <a:ea typeface="汉仪全唐诗简" panose="00020600040101010101" pitchFamily="18" charset="-122"/>
              </a:rPr>
              <a:t>中秋节始于唐朝初年，盛行于宋朝，至明清时，已成为与春节齐名的中国传统节日之一。</a:t>
            </a:r>
            <a:endParaRPr lang="zh-CN" altLang="en-US" dirty="0">
              <a:solidFill>
                <a:schemeClr val="bg1"/>
              </a:solidFill>
              <a:latin typeface="汉仪全唐诗简" panose="00020600040101010101" pitchFamily="18" charset="-122"/>
              <a:ea typeface="汉仪全唐诗简" panose="00020600040101010101" pitchFamily="18" charset="-122"/>
            </a:endParaRPr>
          </a:p>
        </p:txBody>
      </p:sp>
      <p:sp>
        <p:nvSpPr>
          <p:cNvPr id="13" name="矩形 12"/>
          <p:cNvSpPr/>
          <p:nvPr/>
        </p:nvSpPr>
        <p:spPr>
          <a:xfrm>
            <a:off x="4203174" y="1897064"/>
            <a:ext cx="3785652" cy="3733715"/>
          </a:xfrm>
          <a:prstGeom prst="rect">
            <a:avLst/>
          </a:prstGeom>
        </p:spPr>
        <p:txBody>
          <a:bodyPr vert="eaVert" wrap="square">
            <a:spAutoFit/>
          </a:bodyPr>
          <a:lstStyle/>
          <a:p>
            <a:pPr>
              <a:lnSpc>
                <a:spcPct val="130000"/>
              </a:lnSpc>
            </a:pPr>
            <a:r>
              <a:rPr lang="zh-CN" altLang="en-US" dirty="0">
                <a:solidFill>
                  <a:schemeClr val="bg1"/>
                </a:solidFill>
                <a:latin typeface="汉仪全唐诗简" panose="00020600040101010101" pitchFamily="18" charset="-122"/>
                <a:ea typeface="汉仪全唐诗简" panose="00020600040101010101" pitchFamily="18" charset="-122"/>
              </a:rPr>
              <a:t>中秋节始于唐朝初年，盛行于宋朝，至明清时，已成为与春节齐名的中国传统节日之一。</a:t>
            </a:r>
            <a:endParaRPr lang="zh-CN" altLang="en-US" dirty="0">
              <a:solidFill>
                <a:schemeClr val="bg1"/>
              </a:solidFill>
              <a:latin typeface="汉仪全唐诗简" panose="00020600040101010101" pitchFamily="18" charset="-122"/>
              <a:ea typeface="汉仪全唐诗简" panose="00020600040101010101" pitchFamily="18" charset="-122"/>
            </a:endParaRPr>
          </a:p>
        </p:txBody>
      </p:sp>
      <p:sp>
        <p:nvSpPr>
          <p:cNvPr id="14" name="文本框 13"/>
          <p:cNvSpPr txBox="1"/>
          <p:nvPr/>
        </p:nvSpPr>
        <p:spPr>
          <a:xfrm>
            <a:off x="2237136" y="1066437"/>
            <a:ext cx="595035" cy="584775"/>
          </a:xfrm>
          <a:prstGeom prst="rect">
            <a:avLst/>
          </a:prstGeom>
          <a:noFill/>
        </p:spPr>
        <p:txBody>
          <a:bodyPr vert="horz" wrap="square" rtlCol="0">
            <a:spAutoFit/>
          </a:bodyPr>
          <a:lstStyle>
            <a:defPPr>
              <a:defRPr lang="zh-CN"/>
            </a:defPPr>
            <a:lvl1pPr algn="dist">
              <a:defRPr sz="3200">
                <a:solidFill>
                  <a:schemeClr val="bg1"/>
                </a:solidFill>
                <a:latin typeface="方正清刻本悦宋简体" panose="02000000000000000000" pitchFamily="2" charset="-122"/>
                <a:ea typeface="方正清刻本悦宋简体" panose="02000000000000000000" pitchFamily="2" charset="-122"/>
              </a:defRPr>
            </a:lvl1pPr>
          </a:lstStyle>
          <a:p>
            <a:r>
              <a:rPr lang="zh-CN" altLang="en-US" dirty="0"/>
              <a:t>壹</a:t>
            </a:r>
            <a:endParaRPr lang="zh-CN" altLang="en-US" dirty="0"/>
          </a:p>
        </p:txBody>
      </p:sp>
      <p:sp>
        <p:nvSpPr>
          <p:cNvPr id="15" name="文本框 14"/>
          <p:cNvSpPr txBox="1"/>
          <p:nvPr/>
        </p:nvSpPr>
        <p:spPr>
          <a:xfrm>
            <a:off x="4578484" y="1066437"/>
            <a:ext cx="595035" cy="584775"/>
          </a:xfrm>
          <a:prstGeom prst="rect">
            <a:avLst/>
          </a:prstGeom>
          <a:noFill/>
        </p:spPr>
        <p:txBody>
          <a:bodyPr vert="horz" wrap="square" rtlCol="0">
            <a:spAutoFit/>
          </a:bodyPr>
          <a:lstStyle>
            <a:defPPr>
              <a:defRPr lang="zh-CN"/>
            </a:defPPr>
            <a:lvl1pPr algn="dist">
              <a:defRPr sz="3200">
                <a:solidFill>
                  <a:schemeClr val="bg1"/>
                </a:solidFill>
                <a:latin typeface="方正清刻本悦宋简体" panose="02000000000000000000" pitchFamily="2" charset="-122"/>
                <a:ea typeface="方正清刻本悦宋简体" panose="02000000000000000000" pitchFamily="2" charset="-122"/>
              </a:defRPr>
            </a:lvl1pPr>
          </a:lstStyle>
          <a:p>
            <a:r>
              <a:rPr lang="zh-CN" altLang="en-US" dirty="0"/>
              <a:t>贰</a:t>
            </a:r>
            <a:endParaRPr lang="zh-CN" altLang="en-US" dirty="0"/>
          </a:p>
        </p:txBody>
      </p:sp>
      <p:sp>
        <p:nvSpPr>
          <p:cNvPr id="16" name="文本框 15"/>
          <p:cNvSpPr txBox="1"/>
          <p:nvPr/>
        </p:nvSpPr>
        <p:spPr>
          <a:xfrm>
            <a:off x="6919832" y="1066437"/>
            <a:ext cx="595035" cy="584775"/>
          </a:xfrm>
          <a:prstGeom prst="rect">
            <a:avLst/>
          </a:prstGeom>
          <a:noFill/>
        </p:spPr>
        <p:txBody>
          <a:bodyPr vert="horz" wrap="square" rtlCol="0">
            <a:spAutoFit/>
          </a:bodyPr>
          <a:lstStyle>
            <a:defPPr>
              <a:defRPr lang="zh-CN"/>
            </a:defPPr>
            <a:lvl1pPr algn="dist">
              <a:defRPr sz="3200">
                <a:solidFill>
                  <a:schemeClr val="bg1"/>
                </a:solidFill>
                <a:latin typeface="方正清刻本悦宋简体" panose="02000000000000000000" pitchFamily="2" charset="-122"/>
                <a:ea typeface="方正清刻本悦宋简体" panose="02000000000000000000" pitchFamily="2" charset="-122"/>
              </a:defRPr>
            </a:lvl1pPr>
          </a:lstStyle>
          <a:p>
            <a:r>
              <a:rPr lang="zh-CN" altLang="en-US" dirty="0"/>
              <a:t>叁</a:t>
            </a:r>
            <a:endParaRPr lang="zh-CN" altLang="en-US" dirty="0"/>
          </a:p>
        </p:txBody>
      </p:sp>
      <p:sp>
        <p:nvSpPr>
          <p:cNvPr id="17" name="矩形 16"/>
          <p:cNvSpPr/>
          <p:nvPr/>
        </p:nvSpPr>
        <p:spPr>
          <a:xfrm>
            <a:off x="481264" y="441325"/>
            <a:ext cx="11231312" cy="5927391"/>
          </a:xfrm>
          <a:prstGeom prst="rect">
            <a:avLst/>
          </a:prstGeom>
          <a:noFill/>
          <a:ln w="28575">
            <a:gradFill>
              <a:gsLst>
                <a:gs pos="0">
                  <a:srgbClr val="F5E17C"/>
                </a:gs>
                <a:gs pos="100000">
                  <a:srgbClr val="FEFCEF"/>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9512147" y="1078523"/>
            <a:ext cx="677108" cy="2350477"/>
          </a:xfrm>
          <a:prstGeom prst="rect">
            <a:avLst/>
          </a:prstGeom>
          <a:noFill/>
        </p:spPr>
        <p:txBody>
          <a:bodyPr vert="eaVert" wrap="square" rtlCol="0">
            <a:spAutoFit/>
          </a:bodyPr>
          <a:lstStyle/>
          <a:p>
            <a:pPr algn="dist"/>
            <a:r>
              <a:rPr lang="zh-CN" altLang="en-US" sz="3200" dirty="0">
                <a:solidFill>
                  <a:srgbClr val="F5E17C"/>
                </a:solidFill>
                <a:latin typeface="方正清刻本悦宋简体" panose="02000000000000000000" pitchFamily="2" charset="-122"/>
                <a:ea typeface="方正清刻本悦宋简体" panose="02000000000000000000" pitchFamily="2" charset="-122"/>
              </a:rPr>
              <a:t>活动流程</a:t>
            </a:r>
            <a:endParaRPr lang="zh-CN" altLang="en-US" sz="3200" dirty="0">
              <a:solidFill>
                <a:srgbClr val="F5E17C"/>
              </a:solidFill>
              <a:latin typeface="方正清刻本悦宋简体" panose="02000000000000000000" pitchFamily="2" charset="-122"/>
              <a:ea typeface="方正清刻本悦宋简体" panose="02000000000000000000" pitchFamily="2"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1265</Words>
  <Application>WPS 演示</Application>
  <PresentationFormat>宽屏</PresentationFormat>
  <Paragraphs>98</Paragraphs>
  <Slides>10</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10</vt:i4>
      </vt:variant>
    </vt:vector>
  </HeadingPairs>
  <TitlesOfParts>
    <vt:vector size="22" baseType="lpstr">
      <vt:lpstr>Arial</vt:lpstr>
      <vt:lpstr>宋体</vt:lpstr>
      <vt:lpstr>Wingdings</vt:lpstr>
      <vt:lpstr>叶根友行书繁</vt:lpstr>
      <vt:lpstr>方正清刻本悦宋简体</vt:lpstr>
      <vt:lpstr>汉仪尚巍手书W</vt:lpstr>
      <vt:lpstr>汉仪全唐诗简</vt:lpstr>
      <vt:lpstr>微软雅黑</vt:lpstr>
      <vt:lpstr>Arial Unicode MS</vt:lpstr>
      <vt:lpstr>等线 Light</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清 胥</dc:creator>
  <cp:lastModifiedBy>一颗西柚科科</cp:lastModifiedBy>
  <cp:revision>30</cp:revision>
  <dcterms:created xsi:type="dcterms:W3CDTF">2019-08-14T07:11:00Z</dcterms:created>
  <dcterms:modified xsi:type="dcterms:W3CDTF">2019-12-25T03:20:44Z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2052-11.1.0.9305</vt:lpwstr>
  </property>
</Properties>
</file>